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61" r:id="rId3"/>
    <p:sldId id="292" r:id="rId4"/>
    <p:sldId id="291" r:id="rId5"/>
    <p:sldId id="277" r:id="rId6"/>
    <p:sldId id="290" r:id="rId7"/>
    <p:sldId id="294" r:id="rId8"/>
    <p:sldId id="269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A3A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84" y="-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480"/>
    </p:cViewPr>
  </p:sorterViewPr>
  <p:notesViewPr>
    <p:cSldViewPr snapToGrid="0" snapToObject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3B1D9-0C65-48A4-8EAB-B5CCD5D3DBDD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9F0F-4AFC-4413-B32B-C6B0165D3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7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057C-E7C4-4FFC-B559-E2F01185965D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BC3A-58A1-4764-8920-56CB00A0D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8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ABC3A-58A1-4764-8920-56CB00A0D5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2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ABC3A-58A1-4764-8920-56CB00A0D5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2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82" h="10000">
                  <a:moveTo>
                    <a:pt x="3082" y="0"/>
                  </a:moveTo>
                  <a:lnTo>
                    <a:pt x="0" y="0"/>
                  </a:lnTo>
                  <a:lnTo>
                    <a:pt x="0" y="3725"/>
                  </a:lnTo>
                  <a:lnTo>
                    <a:pt x="0" y="4257"/>
                  </a:lnTo>
                  <a:lnTo>
                    <a:pt x="0" y="4833"/>
                  </a:lnTo>
                  <a:lnTo>
                    <a:pt x="0" y="10000"/>
                  </a:lnTo>
                  <a:lnTo>
                    <a:pt x="3082" y="10000"/>
                  </a:lnTo>
                  <a:lnTo>
                    <a:pt x="3082" y="4833"/>
                  </a:lnTo>
                  <a:lnTo>
                    <a:pt x="3082" y="4833"/>
                  </a:lnTo>
                  <a:lnTo>
                    <a:pt x="308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301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7361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923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38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73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78861" y="0"/>
            <a:ext cx="8109964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396387" y="3566160"/>
            <a:ext cx="3192633" cy="2045437"/>
          </a:xfrm>
        </p:spPr>
        <p:txBody>
          <a:bodyPr anchor="b"/>
          <a:lstStyle>
            <a:lvl1pPr marL="0" indent="0">
              <a:buNone/>
              <a:defRPr baseline="0">
                <a:solidFill>
                  <a:schemeClr val="accent5"/>
                </a:solidFill>
              </a:defRPr>
            </a:lvl1pPr>
            <a:lvl2pPr marL="28575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5715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add a brief statistic. Use the appropriate highlight color to emphasize text. Do not bold. </a:t>
            </a:r>
          </a:p>
        </p:txBody>
      </p:sp>
    </p:spTree>
    <p:extLst>
      <p:ext uri="{BB962C8B-B14F-4D97-AF65-F5344CB8AC3E}">
        <p14:creationId xmlns:p14="http://schemas.microsoft.com/office/powerpoint/2010/main" val="6121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93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513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09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08291"/>
            <a:ext cx="3689175" cy="423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17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  <a:solidFill>
            <a:schemeClr val="tx1"/>
          </a:solidFill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257 h 10000"/>
                <a:gd name="connsiteX3" fmla="*/ 0 w 10000"/>
                <a:gd name="connsiteY3" fmla="*/ 4833 h 10000"/>
                <a:gd name="connsiteX4" fmla="*/ 0 w 10000"/>
                <a:gd name="connsiteY4" fmla="*/ 10000 h 10000"/>
                <a:gd name="connsiteX5" fmla="*/ 10000 w 10000"/>
                <a:gd name="connsiteY5" fmla="*/ 10000 h 10000"/>
                <a:gd name="connsiteX6" fmla="*/ 10000 w 10000"/>
                <a:gd name="connsiteY6" fmla="*/ 4833 h 10000"/>
                <a:gd name="connsiteX7" fmla="*/ 10000 w 10000"/>
                <a:gd name="connsiteY7" fmla="*/ 4833 h 10000"/>
                <a:gd name="connsiteX8" fmla="*/ 10000 w 10000"/>
                <a:gd name="connsiteY8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833 h 10000"/>
                <a:gd name="connsiteX3" fmla="*/ 0 w 10000"/>
                <a:gd name="connsiteY3" fmla="*/ 10000 h 10000"/>
                <a:gd name="connsiteX4" fmla="*/ 10000 w 10000"/>
                <a:gd name="connsiteY4" fmla="*/ 10000 h 10000"/>
                <a:gd name="connsiteX5" fmla="*/ 10000 w 10000"/>
                <a:gd name="connsiteY5" fmla="*/ 4833 h 10000"/>
                <a:gd name="connsiteX6" fmla="*/ 10000 w 10000"/>
                <a:gd name="connsiteY6" fmla="*/ 4833 h 10000"/>
                <a:gd name="connsiteX7" fmla="*/ 10000 w 10000"/>
                <a:gd name="connsiteY7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4833 h 10000"/>
                <a:gd name="connsiteX6" fmla="*/ 10000 w 10000"/>
                <a:gd name="connsiteY6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10000" y="0"/>
                  </a:moveTo>
                  <a:lnTo>
                    <a:pt x="0" y="0"/>
                  </a:lnTo>
                  <a:lnTo>
                    <a:pt x="0" y="10000"/>
                  </a:lnTo>
                  <a:lnTo>
                    <a:pt x="10000" y="10000"/>
                  </a:lnTo>
                  <a:lnTo>
                    <a:pt x="10000" y="4833"/>
                  </a:lnTo>
                  <a:lnTo>
                    <a:pt x="100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36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1536701" y="1309687"/>
            <a:ext cx="3684216" cy="4233672"/>
          </a:xfrm>
          <a:custGeom>
            <a:avLst/>
            <a:gdLst>
              <a:gd name="T0" fmla="*/ 38 w 3332"/>
              <a:gd name="T1" fmla="*/ 932 h 3828"/>
              <a:gd name="T2" fmla="*/ 1666 w 3332"/>
              <a:gd name="T3" fmla="*/ 3828 h 3828"/>
              <a:gd name="T4" fmla="*/ 3179 w 3332"/>
              <a:gd name="T5" fmla="*/ 1693 h 3828"/>
              <a:gd name="T6" fmla="*/ 3179 w 3332"/>
              <a:gd name="T7" fmla="*/ 1130 h 3828"/>
              <a:gd name="T8" fmla="*/ 1743 w 3332"/>
              <a:gd name="T9" fmla="*/ 437 h 3828"/>
              <a:gd name="T10" fmla="*/ 2755 w 3332"/>
              <a:gd name="T11" fmla="*/ 1199 h 3828"/>
              <a:gd name="T12" fmla="*/ 2832 w 3332"/>
              <a:gd name="T13" fmla="*/ 1331 h 3828"/>
              <a:gd name="T14" fmla="*/ 2258 w 3332"/>
              <a:gd name="T15" fmla="*/ 1530 h 3828"/>
              <a:gd name="T16" fmla="*/ 1743 w 3332"/>
              <a:gd name="T17" fmla="*/ 2422 h 3828"/>
              <a:gd name="T18" fmla="*/ 1914 w 3332"/>
              <a:gd name="T19" fmla="*/ 1729 h 3828"/>
              <a:gd name="T20" fmla="*/ 2487 w 3332"/>
              <a:gd name="T21" fmla="*/ 1441 h 3828"/>
              <a:gd name="T22" fmla="*/ 1743 w 3332"/>
              <a:gd name="T23" fmla="*/ 2820 h 3828"/>
              <a:gd name="T24" fmla="*/ 1743 w 3332"/>
              <a:gd name="T25" fmla="*/ 746 h 3828"/>
              <a:gd name="T26" fmla="*/ 1743 w 3332"/>
              <a:gd name="T27" fmla="*/ 1232 h 3828"/>
              <a:gd name="T28" fmla="*/ 1743 w 3332"/>
              <a:gd name="T29" fmla="*/ 1541 h 3828"/>
              <a:gd name="T30" fmla="*/ 1590 w 3332"/>
              <a:gd name="T31" fmla="*/ 1409 h 3828"/>
              <a:gd name="T32" fmla="*/ 1380 w 3332"/>
              <a:gd name="T33" fmla="*/ 1795 h 3828"/>
              <a:gd name="T34" fmla="*/ 1114 w 3332"/>
              <a:gd name="T35" fmla="*/ 2943 h 3828"/>
              <a:gd name="T36" fmla="*/ 1036 w 3332"/>
              <a:gd name="T37" fmla="*/ 2368 h 3828"/>
              <a:gd name="T38" fmla="*/ 1036 w 3332"/>
              <a:gd name="T39" fmla="*/ 2191 h 3828"/>
              <a:gd name="T40" fmla="*/ 1074 w 3332"/>
              <a:gd name="T41" fmla="*/ 1530 h 3828"/>
              <a:gd name="T42" fmla="*/ 1457 w 3332"/>
              <a:gd name="T43" fmla="*/ 1309 h 3828"/>
              <a:gd name="T44" fmla="*/ 1457 w 3332"/>
              <a:gd name="T45" fmla="*/ 911 h 3828"/>
              <a:gd name="T46" fmla="*/ 1457 w 3332"/>
              <a:gd name="T47" fmla="*/ 911 h 3828"/>
              <a:gd name="T48" fmla="*/ 1304 w 3332"/>
              <a:gd name="T49" fmla="*/ 1232 h 3828"/>
              <a:gd name="T50" fmla="*/ 540 w 3332"/>
              <a:gd name="T51" fmla="*/ 1043 h 3828"/>
              <a:gd name="T52" fmla="*/ 153 w 3332"/>
              <a:gd name="T53" fmla="*/ 1443 h 3828"/>
              <a:gd name="T54" fmla="*/ 348 w 3332"/>
              <a:gd name="T55" fmla="*/ 1729 h 3828"/>
              <a:gd name="T56" fmla="*/ 347 w 3332"/>
              <a:gd name="T57" fmla="*/ 2030 h 3828"/>
              <a:gd name="T58" fmla="*/ 230 w 3332"/>
              <a:gd name="T59" fmla="*/ 2834 h 3828"/>
              <a:gd name="T60" fmla="*/ 577 w 3332"/>
              <a:gd name="T61" fmla="*/ 2633 h 3828"/>
              <a:gd name="T62" fmla="*/ 500 w 3332"/>
              <a:gd name="T63" fmla="*/ 2500 h 3828"/>
              <a:gd name="T64" fmla="*/ 501 w 3332"/>
              <a:gd name="T65" fmla="*/ 1463 h 3828"/>
              <a:gd name="T66" fmla="*/ 693 w 3332"/>
              <a:gd name="T67" fmla="*/ 955 h 3828"/>
              <a:gd name="T68" fmla="*/ 1457 w 3332"/>
              <a:gd name="T69" fmla="*/ 514 h 3828"/>
              <a:gd name="T70" fmla="*/ 1304 w 3332"/>
              <a:gd name="T71" fmla="*/ 1000 h 3828"/>
              <a:gd name="T72" fmla="*/ 694 w 3332"/>
              <a:gd name="T73" fmla="*/ 1131 h 3828"/>
              <a:gd name="T74" fmla="*/ 961 w 3332"/>
              <a:gd name="T75" fmla="*/ 3031 h 3828"/>
              <a:gd name="T76" fmla="*/ 1114 w 3332"/>
              <a:gd name="T77" fmla="*/ 3120 h 3828"/>
              <a:gd name="T78" fmla="*/ 1459 w 3332"/>
              <a:gd name="T79" fmla="*/ 2921 h 3828"/>
              <a:gd name="T80" fmla="*/ 1189 w 3332"/>
              <a:gd name="T81" fmla="*/ 2368 h 3828"/>
              <a:gd name="T82" fmla="*/ 1457 w 3332"/>
              <a:gd name="T83" fmla="*/ 2125 h 3828"/>
              <a:gd name="T84" fmla="*/ 1533 w 3332"/>
              <a:gd name="T85" fmla="*/ 1839 h 3828"/>
              <a:gd name="T86" fmla="*/ 1743 w 3332"/>
              <a:gd name="T87" fmla="*/ 3619 h 3828"/>
              <a:gd name="T88" fmla="*/ 2012 w 3332"/>
              <a:gd name="T89" fmla="*/ 2841 h 3828"/>
              <a:gd name="T90" fmla="*/ 2550 w 3332"/>
              <a:gd name="T91" fmla="*/ 3153 h 3828"/>
              <a:gd name="T92" fmla="*/ 2509 w 3332"/>
              <a:gd name="T93" fmla="*/ 2952 h 3828"/>
              <a:gd name="T94" fmla="*/ 2165 w 3332"/>
              <a:gd name="T95" fmla="*/ 2753 h 3828"/>
              <a:gd name="T96" fmla="*/ 2832 w 3332"/>
              <a:gd name="T97" fmla="*/ 2589 h 3828"/>
              <a:gd name="T98" fmla="*/ 2720 w 3332"/>
              <a:gd name="T99" fmla="*/ 2135 h 3828"/>
              <a:gd name="T100" fmla="*/ 2832 w 3332"/>
              <a:gd name="T101" fmla="*/ 1894 h 3828"/>
              <a:gd name="T102" fmla="*/ 2908 w 3332"/>
              <a:gd name="T103" fmla="*/ 1110 h 3828"/>
              <a:gd name="T104" fmla="*/ 2985 w 3332"/>
              <a:gd name="T105" fmla="*/ 1982 h 3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32" h="3828">
                <a:moveTo>
                  <a:pt x="3332" y="998"/>
                </a:moveTo>
                <a:cubicBezTo>
                  <a:pt x="3332" y="970"/>
                  <a:pt x="3318" y="945"/>
                  <a:pt x="3294" y="932"/>
                </a:cubicBezTo>
                <a:cubicBezTo>
                  <a:pt x="1704" y="14"/>
                  <a:pt x="1704" y="14"/>
                  <a:pt x="1704" y="14"/>
                </a:cubicBezTo>
                <a:cubicBezTo>
                  <a:pt x="1681" y="0"/>
                  <a:pt x="1651" y="0"/>
                  <a:pt x="1628" y="14"/>
                </a:cubicBezTo>
                <a:cubicBezTo>
                  <a:pt x="38" y="932"/>
                  <a:pt x="38" y="932"/>
                  <a:pt x="38" y="932"/>
                </a:cubicBezTo>
                <a:cubicBezTo>
                  <a:pt x="15" y="945"/>
                  <a:pt x="0" y="970"/>
                  <a:pt x="0" y="998"/>
                </a:cubicBezTo>
                <a:cubicBezTo>
                  <a:pt x="0" y="2833"/>
                  <a:pt x="0" y="2833"/>
                  <a:pt x="0" y="2833"/>
                </a:cubicBezTo>
                <a:cubicBezTo>
                  <a:pt x="0" y="2861"/>
                  <a:pt x="14" y="2886"/>
                  <a:pt x="38" y="2900"/>
                </a:cubicBezTo>
                <a:cubicBezTo>
                  <a:pt x="1628" y="3818"/>
                  <a:pt x="1628" y="3818"/>
                  <a:pt x="1628" y="3818"/>
                </a:cubicBezTo>
                <a:cubicBezTo>
                  <a:pt x="1640" y="3824"/>
                  <a:pt x="1653" y="3828"/>
                  <a:pt x="1666" y="3828"/>
                </a:cubicBezTo>
                <a:cubicBezTo>
                  <a:pt x="1679" y="3828"/>
                  <a:pt x="1693" y="3824"/>
                  <a:pt x="1704" y="3818"/>
                </a:cubicBezTo>
                <a:cubicBezTo>
                  <a:pt x="3294" y="2900"/>
                  <a:pt x="3294" y="2900"/>
                  <a:pt x="3294" y="2900"/>
                </a:cubicBezTo>
                <a:cubicBezTo>
                  <a:pt x="3318" y="2886"/>
                  <a:pt x="3332" y="2861"/>
                  <a:pt x="3332" y="2834"/>
                </a:cubicBezTo>
                <a:lnTo>
                  <a:pt x="3332" y="998"/>
                </a:lnTo>
                <a:close/>
                <a:moveTo>
                  <a:pt x="3179" y="1693"/>
                </a:moveTo>
                <a:cubicBezTo>
                  <a:pt x="2985" y="1806"/>
                  <a:pt x="2985" y="1806"/>
                  <a:pt x="2985" y="1806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3179" y="1130"/>
                  <a:pt x="3179" y="1130"/>
                  <a:pt x="3179" y="1130"/>
                </a:cubicBezTo>
                <a:lnTo>
                  <a:pt x="3179" y="1693"/>
                </a:lnTo>
                <a:close/>
                <a:moveTo>
                  <a:pt x="1743" y="213"/>
                </a:moveTo>
                <a:cubicBezTo>
                  <a:pt x="2205" y="480"/>
                  <a:pt x="2205" y="480"/>
                  <a:pt x="2205" y="480"/>
                </a:cubicBezTo>
                <a:cubicBezTo>
                  <a:pt x="2010" y="592"/>
                  <a:pt x="2010" y="592"/>
                  <a:pt x="2010" y="592"/>
                </a:cubicBezTo>
                <a:cubicBezTo>
                  <a:pt x="1743" y="437"/>
                  <a:pt x="1743" y="437"/>
                  <a:pt x="1743" y="437"/>
                </a:cubicBezTo>
                <a:lnTo>
                  <a:pt x="1743" y="213"/>
                </a:lnTo>
                <a:close/>
                <a:moveTo>
                  <a:pt x="2564" y="1309"/>
                </a:moveTo>
                <a:cubicBezTo>
                  <a:pt x="1819" y="879"/>
                  <a:pt x="1819" y="879"/>
                  <a:pt x="1819" y="879"/>
                </a:cubicBezTo>
                <a:cubicBezTo>
                  <a:pt x="2010" y="769"/>
                  <a:pt x="2010" y="769"/>
                  <a:pt x="2010" y="769"/>
                </a:cubicBezTo>
                <a:cubicBezTo>
                  <a:pt x="2755" y="1199"/>
                  <a:pt x="2755" y="1199"/>
                  <a:pt x="2755" y="1199"/>
                </a:cubicBezTo>
                <a:lnTo>
                  <a:pt x="2564" y="1309"/>
                </a:lnTo>
                <a:close/>
                <a:moveTo>
                  <a:pt x="2832" y="1331"/>
                </a:moveTo>
                <a:cubicBezTo>
                  <a:pt x="2832" y="1463"/>
                  <a:pt x="2832" y="1463"/>
                  <a:pt x="2832" y="1463"/>
                </a:cubicBezTo>
                <a:cubicBezTo>
                  <a:pt x="2717" y="1397"/>
                  <a:pt x="2717" y="1397"/>
                  <a:pt x="2717" y="1397"/>
                </a:cubicBezTo>
                <a:lnTo>
                  <a:pt x="2832" y="1331"/>
                </a:lnTo>
                <a:close/>
                <a:moveTo>
                  <a:pt x="1821" y="2554"/>
                </a:moveTo>
                <a:cubicBezTo>
                  <a:pt x="2258" y="2302"/>
                  <a:pt x="2258" y="2302"/>
                  <a:pt x="2258" y="2302"/>
                </a:cubicBezTo>
                <a:cubicBezTo>
                  <a:pt x="2282" y="2288"/>
                  <a:pt x="2296" y="2263"/>
                  <a:pt x="2296" y="2235"/>
                </a:cubicBezTo>
                <a:cubicBezTo>
                  <a:pt x="2296" y="1596"/>
                  <a:pt x="2296" y="1596"/>
                  <a:pt x="2296" y="1596"/>
                </a:cubicBezTo>
                <a:cubicBezTo>
                  <a:pt x="2296" y="1569"/>
                  <a:pt x="2282" y="1543"/>
                  <a:pt x="2258" y="1530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43" y="1640"/>
                  <a:pt x="2143" y="1640"/>
                  <a:pt x="2143" y="1640"/>
                </a:cubicBezTo>
                <a:cubicBezTo>
                  <a:pt x="2143" y="2191"/>
                  <a:pt x="2143" y="2191"/>
                  <a:pt x="2143" y="2191"/>
                </a:cubicBezTo>
                <a:cubicBezTo>
                  <a:pt x="1743" y="2422"/>
                  <a:pt x="1743" y="2422"/>
                  <a:pt x="1743" y="2422"/>
                </a:cubicBezTo>
                <a:cubicBezTo>
                  <a:pt x="1743" y="2202"/>
                  <a:pt x="1743" y="2202"/>
                  <a:pt x="1743" y="2202"/>
                </a:cubicBezTo>
                <a:cubicBezTo>
                  <a:pt x="1914" y="2103"/>
                  <a:pt x="1914" y="2103"/>
                  <a:pt x="1914" y="2103"/>
                </a:cubicBezTo>
                <a:cubicBezTo>
                  <a:pt x="1937" y="2089"/>
                  <a:pt x="1952" y="2064"/>
                  <a:pt x="1952" y="2037"/>
                </a:cubicBezTo>
                <a:cubicBezTo>
                  <a:pt x="1952" y="1795"/>
                  <a:pt x="1952" y="1795"/>
                  <a:pt x="1952" y="1795"/>
                </a:cubicBezTo>
                <a:cubicBezTo>
                  <a:pt x="1952" y="1767"/>
                  <a:pt x="1937" y="1742"/>
                  <a:pt x="1914" y="1729"/>
                </a:cubicBezTo>
                <a:cubicBezTo>
                  <a:pt x="1819" y="1674"/>
                  <a:pt x="1819" y="1674"/>
                  <a:pt x="1819" y="1674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354" y="1365"/>
                  <a:pt x="2354" y="1365"/>
                  <a:pt x="2354" y="1365"/>
                </a:cubicBezTo>
                <a:cubicBezTo>
                  <a:pt x="2487" y="1441"/>
                  <a:pt x="2487" y="1441"/>
                  <a:pt x="2487" y="1441"/>
                </a:cubicBezTo>
                <a:cubicBezTo>
                  <a:pt x="2487" y="2390"/>
                  <a:pt x="2487" y="2390"/>
                  <a:pt x="2487" y="2390"/>
                </a:cubicBezTo>
                <a:cubicBezTo>
                  <a:pt x="2012" y="2664"/>
                  <a:pt x="2012" y="2664"/>
                  <a:pt x="2012" y="2664"/>
                </a:cubicBezTo>
                <a:lnTo>
                  <a:pt x="1821" y="2554"/>
                </a:lnTo>
                <a:close/>
                <a:moveTo>
                  <a:pt x="1859" y="2753"/>
                </a:moveTo>
                <a:cubicBezTo>
                  <a:pt x="1743" y="2820"/>
                  <a:pt x="1743" y="2820"/>
                  <a:pt x="1743" y="2820"/>
                </a:cubicBezTo>
                <a:cubicBezTo>
                  <a:pt x="1743" y="2685"/>
                  <a:pt x="1743" y="2685"/>
                  <a:pt x="1743" y="2685"/>
                </a:cubicBezTo>
                <a:lnTo>
                  <a:pt x="1859" y="2753"/>
                </a:lnTo>
                <a:close/>
                <a:moveTo>
                  <a:pt x="1743" y="614"/>
                </a:moveTo>
                <a:cubicBezTo>
                  <a:pt x="1857" y="680"/>
                  <a:pt x="1857" y="680"/>
                  <a:pt x="1857" y="680"/>
                </a:cubicBezTo>
                <a:cubicBezTo>
                  <a:pt x="1743" y="746"/>
                  <a:pt x="1743" y="746"/>
                  <a:pt x="1743" y="746"/>
                </a:cubicBezTo>
                <a:lnTo>
                  <a:pt x="1743" y="614"/>
                </a:lnTo>
                <a:close/>
                <a:moveTo>
                  <a:pt x="1743" y="1012"/>
                </a:moveTo>
                <a:cubicBezTo>
                  <a:pt x="2201" y="1276"/>
                  <a:pt x="2201" y="1276"/>
                  <a:pt x="2201" y="1276"/>
                </a:cubicBezTo>
                <a:cubicBezTo>
                  <a:pt x="2010" y="1387"/>
                  <a:pt x="2010" y="1387"/>
                  <a:pt x="2010" y="1387"/>
                </a:cubicBezTo>
                <a:cubicBezTo>
                  <a:pt x="1743" y="1232"/>
                  <a:pt x="1743" y="1232"/>
                  <a:pt x="1743" y="1232"/>
                </a:cubicBezTo>
                <a:lnTo>
                  <a:pt x="1743" y="1012"/>
                </a:lnTo>
                <a:close/>
                <a:moveTo>
                  <a:pt x="1743" y="1409"/>
                </a:moveTo>
                <a:cubicBezTo>
                  <a:pt x="1857" y="1475"/>
                  <a:pt x="1857" y="1475"/>
                  <a:pt x="1857" y="1475"/>
                </a:cubicBezTo>
                <a:cubicBezTo>
                  <a:pt x="1857" y="1475"/>
                  <a:pt x="1857" y="1475"/>
                  <a:pt x="1857" y="1475"/>
                </a:cubicBezTo>
                <a:cubicBezTo>
                  <a:pt x="1743" y="1541"/>
                  <a:pt x="1743" y="1541"/>
                  <a:pt x="1743" y="1541"/>
                </a:cubicBezTo>
                <a:lnTo>
                  <a:pt x="1743" y="1409"/>
                </a:lnTo>
                <a:close/>
                <a:moveTo>
                  <a:pt x="1380" y="1992"/>
                </a:moveTo>
                <a:cubicBezTo>
                  <a:pt x="1189" y="2103"/>
                  <a:pt x="1189" y="2103"/>
                  <a:pt x="1189" y="2103"/>
                </a:cubicBezTo>
                <a:cubicBezTo>
                  <a:pt x="1189" y="1640"/>
                  <a:pt x="1189" y="1640"/>
                  <a:pt x="1189" y="1640"/>
                </a:cubicBezTo>
                <a:cubicBezTo>
                  <a:pt x="1590" y="1409"/>
                  <a:pt x="1590" y="1409"/>
                  <a:pt x="1590" y="1409"/>
                </a:cubicBezTo>
                <a:cubicBezTo>
                  <a:pt x="1590" y="1630"/>
                  <a:pt x="1590" y="1630"/>
                  <a:pt x="1590" y="1630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418" y="1729"/>
                  <a:pt x="1418" y="1729"/>
                  <a:pt x="1418" y="1729"/>
                </a:cubicBezTo>
                <a:cubicBezTo>
                  <a:pt x="1395" y="1742"/>
                  <a:pt x="1380" y="1768"/>
                  <a:pt x="1380" y="1795"/>
                </a:cubicBezTo>
                <a:lnTo>
                  <a:pt x="1380" y="1992"/>
                </a:lnTo>
                <a:close/>
                <a:moveTo>
                  <a:pt x="1036" y="2677"/>
                </a:moveTo>
                <a:cubicBezTo>
                  <a:pt x="1189" y="2765"/>
                  <a:pt x="1189" y="2765"/>
                  <a:pt x="1189" y="2765"/>
                </a:cubicBezTo>
                <a:cubicBezTo>
                  <a:pt x="1306" y="2833"/>
                  <a:pt x="1306" y="2833"/>
                  <a:pt x="1306" y="2833"/>
                </a:cubicBezTo>
                <a:cubicBezTo>
                  <a:pt x="1114" y="2943"/>
                  <a:pt x="1114" y="2943"/>
                  <a:pt x="1114" y="2943"/>
                </a:cubicBezTo>
                <a:cubicBezTo>
                  <a:pt x="845" y="2787"/>
                  <a:pt x="845" y="2787"/>
                  <a:pt x="845" y="2787"/>
                </a:cubicBezTo>
                <a:cubicBezTo>
                  <a:pt x="845" y="2567"/>
                  <a:pt x="845" y="2567"/>
                  <a:pt x="845" y="2567"/>
                </a:cubicBezTo>
                <a:lnTo>
                  <a:pt x="1036" y="2677"/>
                </a:lnTo>
                <a:close/>
                <a:moveTo>
                  <a:pt x="921" y="2434"/>
                </a:moveTo>
                <a:cubicBezTo>
                  <a:pt x="1036" y="2368"/>
                  <a:pt x="1036" y="2368"/>
                  <a:pt x="1036" y="2368"/>
                </a:cubicBezTo>
                <a:cubicBezTo>
                  <a:pt x="1036" y="2500"/>
                  <a:pt x="1036" y="2500"/>
                  <a:pt x="1036" y="2500"/>
                </a:cubicBezTo>
                <a:lnTo>
                  <a:pt x="921" y="2434"/>
                </a:lnTo>
                <a:close/>
                <a:moveTo>
                  <a:pt x="1074" y="1530"/>
                </a:moveTo>
                <a:cubicBezTo>
                  <a:pt x="1050" y="1543"/>
                  <a:pt x="1036" y="1569"/>
                  <a:pt x="1036" y="1596"/>
                </a:cubicBezTo>
                <a:cubicBezTo>
                  <a:pt x="1036" y="2191"/>
                  <a:pt x="1036" y="2191"/>
                  <a:pt x="1036" y="2191"/>
                </a:cubicBezTo>
                <a:cubicBezTo>
                  <a:pt x="845" y="2302"/>
                  <a:pt x="845" y="2302"/>
                  <a:pt x="845" y="2302"/>
                </a:cubicBezTo>
                <a:cubicBezTo>
                  <a:pt x="845" y="1441"/>
                  <a:pt x="845" y="1441"/>
                  <a:pt x="845" y="1441"/>
                </a:cubicBezTo>
                <a:cubicBezTo>
                  <a:pt x="1037" y="1331"/>
                  <a:pt x="1037" y="1331"/>
                  <a:pt x="1037" y="1331"/>
                </a:cubicBezTo>
                <a:cubicBezTo>
                  <a:pt x="1228" y="1441"/>
                  <a:pt x="1228" y="1441"/>
                  <a:pt x="1228" y="1441"/>
                </a:cubicBezTo>
                <a:lnTo>
                  <a:pt x="1074" y="1530"/>
                </a:lnTo>
                <a:close/>
                <a:moveTo>
                  <a:pt x="1457" y="1232"/>
                </a:moveTo>
                <a:cubicBezTo>
                  <a:pt x="1457" y="1088"/>
                  <a:pt x="1457" y="1088"/>
                  <a:pt x="1457" y="1088"/>
                </a:cubicBezTo>
                <a:cubicBezTo>
                  <a:pt x="1590" y="1012"/>
                  <a:pt x="1590" y="1012"/>
                  <a:pt x="1590" y="1012"/>
                </a:cubicBezTo>
                <a:cubicBezTo>
                  <a:pt x="1590" y="1232"/>
                  <a:pt x="1590" y="1232"/>
                  <a:pt x="1590" y="1232"/>
                </a:cubicBezTo>
                <a:cubicBezTo>
                  <a:pt x="1457" y="1309"/>
                  <a:pt x="1457" y="1309"/>
                  <a:pt x="1457" y="1309"/>
                </a:cubicBezTo>
                <a:lnTo>
                  <a:pt x="1457" y="1232"/>
                </a:lnTo>
                <a:close/>
                <a:moveTo>
                  <a:pt x="1457" y="911"/>
                </a:moveTo>
                <a:cubicBezTo>
                  <a:pt x="1457" y="1038"/>
                  <a:pt x="1457" y="1038"/>
                  <a:pt x="1457" y="1038"/>
                </a:cubicBezTo>
                <a:cubicBezTo>
                  <a:pt x="1457" y="1038"/>
                  <a:pt x="1457" y="1038"/>
                  <a:pt x="1457" y="1038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691"/>
                  <a:pt x="1457" y="691"/>
                  <a:pt x="1457" y="691"/>
                </a:cubicBezTo>
                <a:cubicBezTo>
                  <a:pt x="1590" y="614"/>
                  <a:pt x="1590" y="614"/>
                  <a:pt x="1590" y="614"/>
                </a:cubicBezTo>
                <a:cubicBezTo>
                  <a:pt x="1590" y="835"/>
                  <a:pt x="1590" y="835"/>
                  <a:pt x="1590" y="835"/>
                </a:cubicBezTo>
                <a:lnTo>
                  <a:pt x="1457" y="911"/>
                </a:lnTo>
                <a:close/>
                <a:moveTo>
                  <a:pt x="1304" y="1232"/>
                </a:moveTo>
                <a:cubicBezTo>
                  <a:pt x="1304" y="1308"/>
                  <a:pt x="1304" y="1308"/>
                  <a:pt x="1304" y="1308"/>
                </a:cubicBezTo>
                <a:cubicBezTo>
                  <a:pt x="1190" y="1242"/>
                  <a:pt x="1190" y="1242"/>
                  <a:pt x="1190" y="1242"/>
                </a:cubicBezTo>
                <a:cubicBezTo>
                  <a:pt x="1304" y="1176"/>
                  <a:pt x="1304" y="1176"/>
                  <a:pt x="1304" y="1176"/>
                </a:cubicBezTo>
                <a:lnTo>
                  <a:pt x="1304" y="1232"/>
                </a:lnTo>
                <a:close/>
                <a:moveTo>
                  <a:pt x="153" y="1042"/>
                </a:moveTo>
                <a:cubicBezTo>
                  <a:pt x="346" y="930"/>
                  <a:pt x="346" y="930"/>
                  <a:pt x="346" y="930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153" y="1267"/>
                  <a:pt x="153" y="1267"/>
                  <a:pt x="153" y="1267"/>
                </a:cubicBezTo>
                <a:lnTo>
                  <a:pt x="153" y="1042"/>
                </a:lnTo>
                <a:close/>
                <a:moveTo>
                  <a:pt x="153" y="1443"/>
                </a:moveTo>
                <a:cubicBezTo>
                  <a:pt x="348" y="1331"/>
                  <a:pt x="348" y="1331"/>
                  <a:pt x="348" y="1331"/>
                </a:cubicBezTo>
                <a:cubicBezTo>
                  <a:pt x="348" y="1552"/>
                  <a:pt x="348" y="1552"/>
                  <a:pt x="348" y="1552"/>
                </a:cubicBezTo>
                <a:cubicBezTo>
                  <a:pt x="153" y="1664"/>
                  <a:pt x="153" y="1664"/>
                  <a:pt x="153" y="1664"/>
                </a:cubicBezTo>
                <a:lnTo>
                  <a:pt x="153" y="1443"/>
                </a:lnTo>
                <a:close/>
                <a:moveTo>
                  <a:pt x="348" y="1729"/>
                </a:moveTo>
                <a:cubicBezTo>
                  <a:pt x="348" y="1853"/>
                  <a:pt x="348" y="1853"/>
                  <a:pt x="348" y="1853"/>
                </a:cubicBezTo>
                <a:cubicBezTo>
                  <a:pt x="240" y="1791"/>
                  <a:pt x="240" y="1791"/>
                  <a:pt x="240" y="1791"/>
                </a:cubicBezTo>
                <a:lnTo>
                  <a:pt x="348" y="1729"/>
                </a:lnTo>
                <a:close/>
                <a:moveTo>
                  <a:pt x="153" y="1918"/>
                </a:moveTo>
                <a:cubicBezTo>
                  <a:pt x="347" y="2030"/>
                  <a:pt x="347" y="2030"/>
                  <a:pt x="347" y="2030"/>
                </a:cubicBezTo>
                <a:cubicBezTo>
                  <a:pt x="347" y="2589"/>
                  <a:pt x="347" y="2589"/>
                  <a:pt x="347" y="2589"/>
                </a:cubicBezTo>
                <a:cubicBezTo>
                  <a:pt x="153" y="2701"/>
                  <a:pt x="153" y="2701"/>
                  <a:pt x="153" y="2701"/>
                </a:cubicBezTo>
                <a:lnTo>
                  <a:pt x="153" y="1918"/>
                </a:lnTo>
                <a:close/>
                <a:moveTo>
                  <a:pt x="692" y="3100"/>
                </a:moveTo>
                <a:cubicBezTo>
                  <a:pt x="230" y="2834"/>
                  <a:pt x="230" y="2834"/>
                  <a:pt x="230" y="2834"/>
                </a:cubicBezTo>
                <a:cubicBezTo>
                  <a:pt x="424" y="2721"/>
                  <a:pt x="424" y="2721"/>
                  <a:pt x="424" y="2721"/>
                </a:cubicBezTo>
                <a:cubicBezTo>
                  <a:pt x="692" y="2876"/>
                  <a:pt x="692" y="2876"/>
                  <a:pt x="692" y="2876"/>
                </a:cubicBezTo>
                <a:lnTo>
                  <a:pt x="692" y="3100"/>
                </a:lnTo>
                <a:close/>
                <a:moveTo>
                  <a:pt x="692" y="2699"/>
                </a:moveTo>
                <a:cubicBezTo>
                  <a:pt x="577" y="2633"/>
                  <a:pt x="577" y="2633"/>
                  <a:pt x="577" y="2633"/>
                </a:cubicBezTo>
                <a:cubicBezTo>
                  <a:pt x="577" y="2633"/>
                  <a:pt x="577" y="2633"/>
                  <a:pt x="577" y="2633"/>
                </a:cubicBezTo>
                <a:cubicBezTo>
                  <a:pt x="692" y="2567"/>
                  <a:pt x="692" y="2567"/>
                  <a:pt x="692" y="2567"/>
                </a:cubicBezTo>
                <a:lnTo>
                  <a:pt x="692" y="2699"/>
                </a:lnTo>
                <a:close/>
                <a:moveTo>
                  <a:pt x="692" y="2390"/>
                </a:moveTo>
                <a:cubicBezTo>
                  <a:pt x="500" y="2500"/>
                  <a:pt x="500" y="2500"/>
                  <a:pt x="500" y="2500"/>
                </a:cubicBezTo>
                <a:cubicBezTo>
                  <a:pt x="501" y="1640"/>
                  <a:pt x="501" y="1640"/>
                  <a:pt x="501" y="1640"/>
                </a:cubicBezTo>
                <a:cubicBezTo>
                  <a:pt x="692" y="1530"/>
                  <a:pt x="692" y="1530"/>
                  <a:pt x="692" y="1530"/>
                </a:cubicBezTo>
                <a:lnTo>
                  <a:pt x="692" y="2390"/>
                </a:lnTo>
                <a:close/>
                <a:moveTo>
                  <a:pt x="730" y="1331"/>
                </a:moveTo>
                <a:cubicBezTo>
                  <a:pt x="501" y="1463"/>
                  <a:pt x="501" y="1463"/>
                  <a:pt x="501" y="1463"/>
                </a:cubicBezTo>
                <a:cubicBezTo>
                  <a:pt x="501" y="1243"/>
                  <a:pt x="501" y="1243"/>
                  <a:pt x="501" y="12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3" y="955"/>
                  <a:pt x="693" y="955"/>
                  <a:pt x="693" y="955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499" y="842"/>
                  <a:pt x="499" y="842"/>
                  <a:pt x="499" y="842"/>
                </a:cubicBezTo>
                <a:cubicBezTo>
                  <a:pt x="1590" y="213"/>
                  <a:pt x="1590" y="213"/>
                  <a:pt x="1590" y="213"/>
                </a:cubicBezTo>
                <a:cubicBezTo>
                  <a:pt x="1590" y="437"/>
                  <a:pt x="1590" y="437"/>
                  <a:pt x="1590" y="437"/>
                </a:cubicBezTo>
                <a:cubicBezTo>
                  <a:pt x="1457" y="514"/>
                  <a:pt x="1457" y="514"/>
                  <a:pt x="1457" y="514"/>
                </a:cubicBezTo>
                <a:cubicBezTo>
                  <a:pt x="1304" y="602"/>
                  <a:pt x="1304" y="602"/>
                  <a:pt x="1304" y="602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1304" y="779"/>
                  <a:pt x="1304" y="779"/>
                  <a:pt x="1304" y="779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037" y="1154"/>
                  <a:pt x="1037" y="1154"/>
                  <a:pt x="1037" y="1154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84" y="1242"/>
                  <a:pt x="884" y="1242"/>
                  <a:pt x="884" y="1242"/>
                </a:cubicBezTo>
                <a:cubicBezTo>
                  <a:pt x="730" y="1331"/>
                  <a:pt x="730" y="1331"/>
                  <a:pt x="730" y="1331"/>
                </a:cubicBezTo>
                <a:cubicBezTo>
                  <a:pt x="730" y="1331"/>
                  <a:pt x="730" y="1331"/>
                  <a:pt x="730" y="1331"/>
                </a:cubicBezTo>
                <a:close/>
                <a:moveTo>
                  <a:pt x="845" y="2964"/>
                </a:moveTo>
                <a:cubicBezTo>
                  <a:pt x="961" y="3031"/>
                  <a:pt x="961" y="3031"/>
                  <a:pt x="961" y="3031"/>
                </a:cubicBezTo>
                <a:cubicBezTo>
                  <a:pt x="845" y="3099"/>
                  <a:pt x="845" y="3099"/>
                  <a:pt x="845" y="3099"/>
                </a:cubicBezTo>
                <a:lnTo>
                  <a:pt x="845" y="2964"/>
                </a:lnTo>
                <a:close/>
                <a:moveTo>
                  <a:pt x="1590" y="3619"/>
                </a:moveTo>
                <a:cubicBezTo>
                  <a:pt x="920" y="3232"/>
                  <a:pt x="920" y="3232"/>
                  <a:pt x="920" y="3232"/>
                </a:cubicBezTo>
                <a:cubicBezTo>
                  <a:pt x="1114" y="3120"/>
                  <a:pt x="1114" y="3120"/>
                  <a:pt x="1114" y="3120"/>
                </a:cubicBezTo>
                <a:cubicBezTo>
                  <a:pt x="1590" y="3394"/>
                  <a:pt x="1590" y="3394"/>
                  <a:pt x="1590" y="3394"/>
                </a:cubicBezTo>
                <a:lnTo>
                  <a:pt x="1590" y="3619"/>
                </a:lnTo>
                <a:close/>
                <a:moveTo>
                  <a:pt x="1590" y="3217"/>
                </a:moveTo>
                <a:cubicBezTo>
                  <a:pt x="1267" y="3031"/>
                  <a:pt x="1267" y="3031"/>
                  <a:pt x="1267" y="3031"/>
                </a:cubicBezTo>
                <a:cubicBezTo>
                  <a:pt x="1459" y="2921"/>
                  <a:pt x="1459" y="2921"/>
                  <a:pt x="1459" y="2921"/>
                </a:cubicBezTo>
                <a:cubicBezTo>
                  <a:pt x="1590" y="2997"/>
                  <a:pt x="1590" y="2997"/>
                  <a:pt x="1590" y="2997"/>
                </a:cubicBezTo>
                <a:lnTo>
                  <a:pt x="1590" y="3217"/>
                </a:lnTo>
                <a:close/>
                <a:moveTo>
                  <a:pt x="1590" y="2820"/>
                </a:moveTo>
                <a:cubicBezTo>
                  <a:pt x="1189" y="2589"/>
                  <a:pt x="1189" y="2589"/>
                  <a:pt x="1189" y="2589"/>
                </a:cubicBezTo>
                <a:cubicBezTo>
                  <a:pt x="1189" y="2368"/>
                  <a:pt x="1189" y="2368"/>
                  <a:pt x="1189" y="2368"/>
                </a:cubicBezTo>
                <a:cubicBezTo>
                  <a:pt x="1590" y="2599"/>
                  <a:pt x="1590" y="2599"/>
                  <a:pt x="1590" y="2599"/>
                </a:cubicBezTo>
                <a:lnTo>
                  <a:pt x="1590" y="2820"/>
                </a:lnTo>
                <a:close/>
                <a:moveTo>
                  <a:pt x="1590" y="2422"/>
                </a:moveTo>
                <a:cubicBezTo>
                  <a:pt x="1266" y="2235"/>
                  <a:pt x="1266" y="2235"/>
                  <a:pt x="1266" y="2235"/>
                </a:cubicBezTo>
                <a:cubicBezTo>
                  <a:pt x="1457" y="2125"/>
                  <a:pt x="1457" y="2125"/>
                  <a:pt x="1457" y="2125"/>
                </a:cubicBezTo>
                <a:cubicBezTo>
                  <a:pt x="1590" y="2202"/>
                  <a:pt x="1590" y="2202"/>
                  <a:pt x="1590" y="2202"/>
                </a:cubicBezTo>
                <a:lnTo>
                  <a:pt x="1590" y="2422"/>
                </a:lnTo>
                <a:close/>
                <a:moveTo>
                  <a:pt x="1666" y="2069"/>
                </a:moveTo>
                <a:cubicBezTo>
                  <a:pt x="1533" y="1992"/>
                  <a:pt x="1533" y="1992"/>
                  <a:pt x="1533" y="1992"/>
                </a:cubicBezTo>
                <a:cubicBezTo>
                  <a:pt x="1533" y="1839"/>
                  <a:pt x="1533" y="1839"/>
                  <a:pt x="1533" y="1839"/>
                </a:cubicBezTo>
                <a:cubicBezTo>
                  <a:pt x="1666" y="1762"/>
                  <a:pt x="1666" y="1762"/>
                  <a:pt x="1666" y="1762"/>
                </a:cubicBezTo>
                <a:cubicBezTo>
                  <a:pt x="1799" y="1839"/>
                  <a:pt x="1799" y="1839"/>
                  <a:pt x="1799" y="1839"/>
                </a:cubicBezTo>
                <a:cubicBezTo>
                  <a:pt x="1799" y="1993"/>
                  <a:pt x="1799" y="1993"/>
                  <a:pt x="1799" y="1993"/>
                </a:cubicBezTo>
                <a:lnTo>
                  <a:pt x="1666" y="2069"/>
                </a:lnTo>
                <a:close/>
                <a:moveTo>
                  <a:pt x="1743" y="3619"/>
                </a:moveTo>
                <a:cubicBezTo>
                  <a:pt x="1743" y="3394"/>
                  <a:pt x="1743" y="3394"/>
                  <a:pt x="1743" y="3394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2997"/>
                  <a:pt x="1743" y="2997"/>
                  <a:pt x="1743" y="2997"/>
                </a:cubicBezTo>
                <a:cubicBezTo>
                  <a:pt x="2012" y="2841"/>
                  <a:pt x="2012" y="2841"/>
                  <a:pt x="2012" y="2841"/>
                </a:cubicBezTo>
                <a:cubicBezTo>
                  <a:pt x="2203" y="2952"/>
                  <a:pt x="2203" y="2952"/>
                  <a:pt x="2203" y="2952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2356" y="3040"/>
                  <a:pt x="2356" y="3040"/>
                  <a:pt x="2356" y="3040"/>
                </a:cubicBezTo>
                <a:cubicBezTo>
                  <a:pt x="2550" y="3153"/>
                  <a:pt x="2550" y="3153"/>
                  <a:pt x="2550" y="3153"/>
                </a:cubicBezTo>
                <a:lnTo>
                  <a:pt x="1743" y="3619"/>
                </a:lnTo>
                <a:close/>
                <a:moveTo>
                  <a:pt x="2832" y="2990"/>
                </a:moveTo>
                <a:cubicBezTo>
                  <a:pt x="2703" y="3064"/>
                  <a:pt x="2703" y="3064"/>
                  <a:pt x="2703" y="3064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832" y="2765"/>
                  <a:pt x="2832" y="2765"/>
                  <a:pt x="2832" y="2765"/>
                </a:cubicBezTo>
                <a:lnTo>
                  <a:pt x="2832" y="2990"/>
                </a:lnTo>
                <a:close/>
                <a:moveTo>
                  <a:pt x="2356" y="2863"/>
                </a:moveTo>
                <a:cubicBezTo>
                  <a:pt x="2165" y="2753"/>
                  <a:pt x="2165" y="2753"/>
                  <a:pt x="2165" y="2753"/>
                </a:cubicBezTo>
                <a:cubicBezTo>
                  <a:pt x="2602" y="2500"/>
                  <a:pt x="2602" y="2500"/>
                  <a:pt x="2602" y="2500"/>
                </a:cubicBezTo>
                <a:cubicBezTo>
                  <a:pt x="2626" y="2487"/>
                  <a:pt x="2640" y="2461"/>
                  <a:pt x="2640" y="2434"/>
                </a:cubicBezTo>
                <a:cubicBezTo>
                  <a:pt x="2640" y="2266"/>
                  <a:pt x="2640" y="2266"/>
                  <a:pt x="2640" y="2266"/>
                </a:cubicBezTo>
                <a:cubicBezTo>
                  <a:pt x="2832" y="2376"/>
                  <a:pt x="2832" y="2376"/>
                  <a:pt x="2832" y="2376"/>
                </a:cubicBezTo>
                <a:cubicBezTo>
                  <a:pt x="2832" y="2589"/>
                  <a:pt x="2832" y="2589"/>
                  <a:pt x="2832" y="2589"/>
                </a:cubicBezTo>
                <a:lnTo>
                  <a:pt x="2356" y="2863"/>
                </a:lnTo>
                <a:close/>
                <a:moveTo>
                  <a:pt x="2720" y="2135"/>
                </a:moveTo>
                <a:cubicBezTo>
                  <a:pt x="2832" y="2071"/>
                  <a:pt x="2832" y="2071"/>
                  <a:pt x="2832" y="2071"/>
                </a:cubicBezTo>
                <a:cubicBezTo>
                  <a:pt x="2832" y="2199"/>
                  <a:pt x="2832" y="2199"/>
                  <a:pt x="2832" y="2199"/>
                </a:cubicBezTo>
                <a:lnTo>
                  <a:pt x="2720" y="2135"/>
                </a:lnTo>
                <a:close/>
                <a:moveTo>
                  <a:pt x="2831" y="1894"/>
                </a:moveTo>
                <a:cubicBezTo>
                  <a:pt x="2640" y="2004"/>
                  <a:pt x="2640" y="2004"/>
                  <a:pt x="2640" y="2004"/>
                </a:cubicBezTo>
                <a:cubicBezTo>
                  <a:pt x="2640" y="1530"/>
                  <a:pt x="2640" y="1530"/>
                  <a:pt x="2640" y="1530"/>
                </a:cubicBezTo>
                <a:cubicBezTo>
                  <a:pt x="2832" y="1640"/>
                  <a:pt x="2832" y="1640"/>
                  <a:pt x="2832" y="1640"/>
                </a:cubicBezTo>
                <a:cubicBezTo>
                  <a:pt x="2832" y="1894"/>
                  <a:pt x="2832" y="1894"/>
                  <a:pt x="2832" y="1894"/>
                </a:cubicBezTo>
                <a:lnTo>
                  <a:pt x="2831" y="1894"/>
                </a:lnTo>
                <a:close/>
                <a:moveTo>
                  <a:pt x="2163" y="680"/>
                </a:moveTo>
                <a:cubicBezTo>
                  <a:pt x="2358" y="568"/>
                  <a:pt x="2358" y="568"/>
                  <a:pt x="2358" y="568"/>
                </a:cubicBezTo>
                <a:cubicBezTo>
                  <a:pt x="3103" y="998"/>
                  <a:pt x="3103" y="998"/>
                  <a:pt x="3103" y="998"/>
                </a:cubicBezTo>
                <a:cubicBezTo>
                  <a:pt x="2908" y="1110"/>
                  <a:pt x="2908" y="1110"/>
                  <a:pt x="2908" y="1110"/>
                </a:cubicBezTo>
                <a:lnTo>
                  <a:pt x="2163" y="680"/>
                </a:lnTo>
                <a:close/>
                <a:moveTo>
                  <a:pt x="2985" y="2902"/>
                </a:moveTo>
                <a:cubicBezTo>
                  <a:pt x="2985" y="2633"/>
                  <a:pt x="2985" y="2633"/>
                  <a:pt x="2985" y="2633"/>
                </a:cubicBezTo>
                <a:cubicBezTo>
                  <a:pt x="2985" y="2633"/>
                  <a:pt x="2985" y="2633"/>
                  <a:pt x="2985" y="2633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3179" y="1870"/>
                  <a:pt x="3179" y="1870"/>
                  <a:pt x="3179" y="1870"/>
                </a:cubicBezTo>
                <a:cubicBezTo>
                  <a:pt x="3179" y="2789"/>
                  <a:pt x="3179" y="2789"/>
                  <a:pt x="3179" y="2789"/>
                </a:cubicBezTo>
                <a:lnTo>
                  <a:pt x="2985" y="2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5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r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2577" y="-429068"/>
            <a:ext cx="7565796" cy="5210747"/>
            <a:chOff x="3586" y="1105"/>
            <a:chExt cx="3778" cy="2602"/>
          </a:xfrm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6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 ring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0568" y="-429061"/>
            <a:ext cx="7567795" cy="5208740"/>
            <a:chOff x="3586" y="1105"/>
            <a:chExt cx="3779" cy="2601"/>
          </a:xfrm>
          <a:solidFill>
            <a:schemeClr val="bg1"/>
          </a:solidFill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1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41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657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7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9412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270099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60786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9412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270099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60786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379412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4270099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8160786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0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39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13" y="1447801"/>
            <a:ext cx="11313560" cy="4678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5"/>
          <p:cNvSpPr txBox="1">
            <a:spLocks/>
          </p:cNvSpPr>
          <p:nvPr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latin typeface="Calibre Regular" pitchFamily="34" charset="0"/>
              </a:rPr>
              <a:pPr/>
              <a:t>‹#›</a:t>
            </a:fld>
            <a:endParaRPr lang="en-US" sz="900" dirty="0">
              <a:latin typeface="Calibre Regular" pitchFamily="34" charset="0"/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/>
              <a:t>© 2014 Cloudera,</a:t>
            </a:r>
            <a:r>
              <a:rPr lang="en-US" baseline="0" dirty="0" smtClean="0"/>
              <a:t> Inc</a:t>
            </a:r>
            <a:r>
              <a:rPr lang="en-US" dirty="0" smtClean="0"/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81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70" r:id="rId3"/>
    <p:sldLayoutId id="2147483671" r:id="rId4"/>
    <p:sldLayoutId id="2147483650" r:id="rId5"/>
    <p:sldLayoutId id="2147483652" r:id="rId6"/>
    <p:sldLayoutId id="2147483662" r:id="rId7"/>
    <p:sldLayoutId id="2147483654" r:id="rId8"/>
    <p:sldLayoutId id="2147483655" r:id="rId9"/>
    <p:sldLayoutId id="2147483663" r:id="rId10"/>
    <p:sldLayoutId id="2147483664" r:id="rId11"/>
    <p:sldLayoutId id="2147483659" r:id="rId12"/>
    <p:sldLayoutId id="2147483660" r:id="rId13"/>
    <p:sldLayoutId id="2147483661" r:id="rId14"/>
    <p:sldLayoutId id="2147483657" r:id="rId15"/>
    <p:sldLayoutId id="2147483669" r:id="rId16"/>
    <p:sldLayoutId id="2147483651" r:id="rId17"/>
    <p:sldLayoutId id="2147483668" r:id="rId18"/>
    <p:sldLayoutId id="2147483666" r:id="rId19"/>
    <p:sldLayoutId id="2147483667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8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739775" indent="-168275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0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28700" indent="-17145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Hive: Metrics and </a:t>
            </a:r>
            <a:r>
              <a:rPr lang="en-US" dirty="0" err="1" smtClean="0"/>
              <a:t>WebUI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Szehon Ho, Software Engineer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4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2500" lnSpcReduction="10000"/>
          </a:bodyPr>
          <a:lstStyle/>
          <a:p>
            <a:r>
              <a:rPr lang="en-US" dirty="0" smtClean="0"/>
              <a:t>Lagging Behind: Hive is </a:t>
            </a:r>
            <a:r>
              <a:rPr lang="en-US" dirty="0" smtClean="0"/>
              <a:t>“data warehouse” of </a:t>
            </a:r>
            <a:r>
              <a:rPr lang="en-US" dirty="0" err="1" smtClean="0"/>
              <a:t>Hadoop</a:t>
            </a:r>
            <a:r>
              <a:rPr lang="en-US" dirty="0" smtClean="0"/>
              <a:t> stack, but </a:t>
            </a:r>
            <a:r>
              <a:rPr lang="en-US" dirty="0" smtClean="0"/>
              <a:t>has least monitoring capability</a:t>
            </a:r>
          </a:p>
          <a:p>
            <a:pPr lvl="1"/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smtClean="0"/>
              <a:t>Components with </a:t>
            </a:r>
            <a:r>
              <a:rPr lang="en-US" dirty="0" err="1" smtClean="0"/>
              <a:t>WebUI</a:t>
            </a:r>
            <a:r>
              <a:rPr lang="en-US" dirty="0"/>
              <a:t>/</a:t>
            </a:r>
            <a:r>
              <a:rPr lang="en-US" dirty="0" smtClean="0"/>
              <a:t>metrics: (HDFS, MR1</a:t>
            </a:r>
            <a:r>
              <a:rPr lang="en-US" dirty="0" smtClean="0"/>
              <a:t>, Spark</a:t>
            </a:r>
            <a:r>
              <a:rPr lang="en-US" dirty="0" smtClean="0"/>
              <a:t>, YARN, </a:t>
            </a:r>
            <a:r>
              <a:rPr lang="en-US" dirty="0" smtClean="0"/>
              <a:t>Impala, </a:t>
            </a:r>
            <a:r>
              <a:rPr lang="en-US" dirty="0" err="1" smtClean="0"/>
              <a:t>Oozie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algn="just"/>
            <a:r>
              <a:rPr lang="en-US" dirty="0" smtClean="0"/>
              <a:t>Hive moving to enterprise use-cases</a:t>
            </a:r>
            <a:endParaRPr lang="en-US" dirty="0"/>
          </a:p>
          <a:p>
            <a:pPr lvl="1" algn="just"/>
            <a:r>
              <a:rPr lang="en-US" dirty="0"/>
              <a:t>More users, more queries, more resource-intensive </a:t>
            </a:r>
            <a:r>
              <a:rPr lang="en-US" dirty="0" smtClean="0"/>
              <a:t>queries, HS2/HMS crashes</a:t>
            </a:r>
            <a:endParaRPr lang="en-US" dirty="0"/>
          </a:p>
          <a:p>
            <a:pPr lvl="1" algn="just"/>
            <a:r>
              <a:rPr lang="en-US" dirty="0"/>
              <a:t>Production </a:t>
            </a:r>
            <a:r>
              <a:rPr lang="en-US" dirty="0" smtClean="0"/>
              <a:t>environment, </a:t>
            </a:r>
            <a:r>
              <a:rPr lang="en-US" dirty="0"/>
              <a:t>need answers when something goes </a:t>
            </a:r>
            <a:r>
              <a:rPr lang="en-US" dirty="0" smtClean="0"/>
              <a:t>wrong, indication when about to go wrong</a:t>
            </a:r>
            <a:endParaRPr lang="en-US" dirty="0" smtClean="0"/>
          </a:p>
          <a:p>
            <a:pPr lvl="1" algn="just"/>
            <a:endParaRPr lang="en-US" dirty="0"/>
          </a:p>
          <a:p>
            <a:pPr algn="just"/>
            <a:r>
              <a:rPr lang="en-US" dirty="0" smtClean="0"/>
              <a:t>Users forced to different </a:t>
            </a:r>
            <a:r>
              <a:rPr lang="en-US" dirty="0" smtClean="0"/>
              <a:t>places to </a:t>
            </a:r>
            <a:r>
              <a:rPr lang="en-US" dirty="0" smtClean="0"/>
              <a:t>find about Hive jobs:</a:t>
            </a:r>
          </a:p>
          <a:p>
            <a:pPr lvl="1" algn="just"/>
            <a:r>
              <a:rPr lang="en-US" dirty="0"/>
              <a:t>Execution Engine monitoring </a:t>
            </a:r>
            <a:r>
              <a:rPr lang="en-US" dirty="0" smtClean="0"/>
              <a:t>(Yarn/MR, Spark</a:t>
            </a:r>
            <a:r>
              <a:rPr lang="en-US" dirty="0"/>
              <a:t>, </a:t>
            </a:r>
            <a:r>
              <a:rPr lang="en-US" dirty="0" err="1" smtClean="0"/>
              <a:t>Tez</a:t>
            </a:r>
            <a:r>
              <a:rPr lang="en-US" dirty="0"/>
              <a:t>)</a:t>
            </a:r>
          </a:p>
          <a:p>
            <a:pPr lvl="1" algn="just"/>
            <a:r>
              <a:rPr lang="en-US" dirty="0" smtClean="0"/>
              <a:t>Canary health checks</a:t>
            </a:r>
          </a:p>
          <a:p>
            <a:pPr lvl="1" algn="just"/>
            <a:r>
              <a:rPr lang="en-US" dirty="0"/>
              <a:t>HMS/HS2 process monitoring (JMX, OS,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228600" lvl="1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197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4678364"/>
          </a:xfrm>
        </p:spPr>
        <p:txBody>
          <a:bodyPr anchor="t" anchorCtr="0">
            <a:normAutofit/>
          </a:bodyPr>
          <a:lstStyle/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Metrics: HIVE-10761</a:t>
            </a:r>
          </a:p>
          <a:p>
            <a:pPr lvl="1"/>
            <a:r>
              <a:rPr lang="en-US" dirty="0" smtClean="0"/>
              <a:t>Statistics from Hive, long-term aggregates over Hive’s lifecycle</a:t>
            </a:r>
          </a:p>
          <a:p>
            <a:pPr lvl="1"/>
            <a:r>
              <a:rPr lang="en-US" dirty="0" smtClean="0"/>
              <a:t>Consumed by third-party tools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 </a:t>
            </a:r>
            <a:r>
              <a:rPr lang="en-US" dirty="0" err="1" smtClean="0"/>
              <a:t>WebUI</a:t>
            </a:r>
            <a:r>
              <a:rPr lang="en-US" dirty="0" smtClean="0"/>
              <a:t>: HIVE-12338</a:t>
            </a:r>
          </a:p>
          <a:p>
            <a:pPr lvl="1"/>
            <a:r>
              <a:rPr lang="en-US" dirty="0" smtClean="0"/>
              <a:t>Current jobs/status of Hive</a:t>
            </a:r>
          </a:p>
          <a:p>
            <a:pPr lvl="1"/>
            <a:r>
              <a:rPr lang="en-US" dirty="0" smtClean="0"/>
              <a:t>User-facing</a:t>
            </a:r>
          </a:p>
          <a:p>
            <a:pPr lvl="1"/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310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Codahale</a:t>
            </a:r>
            <a:r>
              <a:rPr lang="en-US" dirty="0" smtClean="0"/>
              <a:t>-Based Metrics: HIVE-10761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1500" y="2642952"/>
            <a:ext cx="10401300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GC,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ClassLoader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Buffer, Threads, Memory</a:t>
            </a:r>
          </a:p>
        </p:txBody>
      </p:sp>
      <p:sp>
        <p:nvSpPr>
          <p:cNvPr id="2" name="Rectangle 1"/>
          <p:cNvSpPr/>
          <p:nvPr/>
        </p:nvSpPr>
        <p:spPr>
          <a:xfrm>
            <a:off x="3898900" y="3683000"/>
            <a:ext cx="4191000" cy="762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Hive: </a:t>
            </a:r>
            <a:r>
              <a:rPr lang="en-US" dirty="0" err="1" smtClean="0"/>
              <a:t>Codahale</a:t>
            </a:r>
            <a:r>
              <a:rPr lang="en-US" dirty="0" smtClean="0"/>
              <a:t> Metrics System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2300" y="5156200"/>
            <a:ext cx="1841500" cy="762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JMX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09900" y="5156200"/>
            <a:ext cx="1841500" cy="762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97500" y="5156200"/>
            <a:ext cx="1841500" cy="762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Stdout</a:t>
            </a:r>
            <a:r>
              <a:rPr lang="en-US" dirty="0" smtClean="0"/>
              <a:t>, log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97800" y="5156200"/>
            <a:ext cx="1841500" cy="762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982200" y="5156200"/>
            <a:ext cx="1841500" cy="76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Ganglia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2300" y="1648819"/>
            <a:ext cx="2476500" cy="8650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Java Metrics (</a:t>
            </a:r>
            <a:r>
              <a:rPr lang="en-US" dirty="0" err="1" smtClean="0"/>
              <a:t>ManagementFactory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59200" y="1648819"/>
            <a:ext cx="1981200" cy="8650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Gauges, </a:t>
            </a:r>
            <a:r>
              <a:rPr lang="en-US" dirty="0" err="1" smtClean="0"/>
              <a:t>HIstograms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51600" y="1648819"/>
            <a:ext cx="1981200" cy="8650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1600" y="1648819"/>
            <a:ext cx="1981200" cy="8650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Meters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5892800" y="3251200"/>
            <a:ext cx="406400" cy="431800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5892800" y="4660900"/>
            <a:ext cx="406400" cy="431800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254500" y="2642952"/>
            <a:ext cx="1040130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Libraries enhancing metrics with statistical breakdowns, </a:t>
            </a:r>
          </a:p>
          <a:p>
            <a:r>
              <a:rPr lang="en-US" dirty="0" smtClean="0"/>
              <a:t>like </a:t>
            </a:r>
            <a:r>
              <a:rPr lang="en-US" dirty="0" err="1" smtClean="0"/>
              <a:t>min,max</a:t>
            </a:r>
            <a:r>
              <a:rPr lang="en-US" dirty="0" smtClean="0"/>
              <a:t>, </a:t>
            </a:r>
            <a:r>
              <a:rPr lang="en-US" dirty="0" err="1" smtClean="0"/>
              <a:t>stddev</a:t>
            </a:r>
            <a:r>
              <a:rPr lang="en-US" dirty="0" smtClean="0"/>
              <a:t>, percentiles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5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 Added So Far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74800" y="1409701"/>
            <a:ext cx="7772400" cy="233910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1" indent="0" algn="ctr">
              <a:buNone/>
            </a:pPr>
            <a:r>
              <a:rPr lang="en-US" sz="2000" b="1" dirty="0" smtClean="0"/>
              <a:t>HiveServer2 and Hive </a:t>
            </a:r>
            <a:r>
              <a:rPr lang="en-US" sz="2000" b="1" dirty="0" err="1" smtClean="0"/>
              <a:t>Metastore</a:t>
            </a:r>
            <a:endParaRPr lang="en-US" sz="2000" b="1" dirty="0"/>
          </a:p>
          <a:p>
            <a:pPr marL="742950" lvl="1" indent="-285750">
              <a:buFont typeface="Arial"/>
              <a:buChar char="•"/>
            </a:pPr>
            <a:r>
              <a:rPr lang="en-US" b="1" i="1" dirty="0"/>
              <a:t>Open Connections </a:t>
            </a:r>
            <a:r>
              <a:rPr lang="en-US" dirty="0"/>
              <a:t>- Number of </a:t>
            </a:r>
            <a:r>
              <a:rPr lang="en-US" dirty="0" smtClean="0"/>
              <a:t>incoming </a:t>
            </a:r>
            <a:r>
              <a:rPr lang="en-US" dirty="0"/>
              <a:t>connections to HS2/HMS</a:t>
            </a:r>
          </a:p>
          <a:p>
            <a:pPr marL="742950" lvl="1" indent="-285750">
              <a:buFont typeface="Arial"/>
              <a:buChar char="•"/>
            </a:pPr>
            <a:r>
              <a:rPr lang="en-US" b="1" i="1" dirty="0" err="1" smtClean="0"/>
              <a:t>JVMPauseMonitor</a:t>
            </a:r>
            <a:r>
              <a:rPr lang="en-US" dirty="0" smtClean="0"/>
              <a:t> </a:t>
            </a:r>
            <a:r>
              <a:rPr lang="en-US" dirty="0"/>
              <a:t>(from </a:t>
            </a:r>
            <a:r>
              <a:rPr lang="en-US" dirty="0" err="1"/>
              <a:t>Hadoop</a:t>
            </a:r>
            <a:r>
              <a:rPr lang="en-US" dirty="0"/>
              <a:t>, </a:t>
            </a:r>
            <a:r>
              <a:rPr lang="en-US" dirty="0" err="1"/>
              <a:t>Oozie</a:t>
            </a:r>
            <a:r>
              <a:rPr lang="en-US" dirty="0"/>
              <a:t>) - Number of extra seconds spent in </a:t>
            </a:r>
            <a:r>
              <a:rPr lang="en-US" dirty="0" smtClean="0"/>
              <a:t>sleep (for GC detection)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r>
              <a:rPr lang="en-US" b="1" i="1" dirty="0"/>
              <a:t>Java Process </a:t>
            </a:r>
            <a:r>
              <a:rPr lang="en-US" dirty="0"/>
              <a:t>(from </a:t>
            </a:r>
            <a:r>
              <a:rPr lang="en-US" dirty="0" err="1"/>
              <a:t>Codahale</a:t>
            </a:r>
            <a:r>
              <a:rPr lang="en-US" dirty="0"/>
              <a:t>) – GC count, </a:t>
            </a:r>
            <a:r>
              <a:rPr lang="en-US" dirty="0" smtClean="0"/>
              <a:t>Threads </a:t>
            </a:r>
            <a:r>
              <a:rPr lang="en-US" dirty="0"/>
              <a:t>count, memory breakdown, etc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9412" y="4165601"/>
            <a:ext cx="6656388" cy="261610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1" indent="0" algn="ctr">
              <a:buNone/>
            </a:pPr>
            <a:r>
              <a:rPr lang="en-US" sz="2000" b="1" dirty="0" smtClean="0"/>
              <a:t>HiveServer2</a:t>
            </a:r>
            <a:endParaRPr lang="en-US" sz="2000" b="1" dirty="0"/>
          </a:p>
          <a:p>
            <a:pPr marL="742950" lvl="1" indent="-285750">
              <a:buFont typeface="Arial"/>
              <a:buChar char="•"/>
            </a:pPr>
            <a:r>
              <a:rPr lang="en-US" b="1" i="1" dirty="0"/>
              <a:t>API </a:t>
            </a:r>
            <a:r>
              <a:rPr lang="en-US" dirty="0"/>
              <a:t>– </a:t>
            </a:r>
            <a:r>
              <a:rPr lang="en-US" dirty="0" err="1"/>
              <a:t>Perf</a:t>
            </a:r>
            <a:r>
              <a:rPr lang="en-US" dirty="0"/>
              <a:t> Logger </a:t>
            </a:r>
            <a:r>
              <a:rPr lang="en-US" dirty="0" smtClean="0"/>
              <a:t>timers</a:t>
            </a:r>
            <a:endParaRPr lang="en-US" b="1" i="1" dirty="0" smtClean="0"/>
          </a:p>
          <a:p>
            <a:pPr marL="742950" lvl="1" indent="-285750">
              <a:buFont typeface="Arial"/>
              <a:buChar char="•"/>
            </a:pPr>
            <a:r>
              <a:rPr lang="en-US" b="1" i="1" dirty="0" smtClean="0"/>
              <a:t>Operations</a:t>
            </a:r>
            <a:r>
              <a:rPr lang="en-US" dirty="0" smtClean="0"/>
              <a:t> – 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Open Operations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Duration in each state (INIT, PENDING, RUNNING)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Final state counts (FINISHED, ERROR, CANCELLED -&gt; CLOSED)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Thread Pool, Queue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91400" y="4318001"/>
            <a:ext cx="4432300" cy="2062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1" indent="0" algn="ctr">
              <a:buNone/>
            </a:pPr>
            <a:r>
              <a:rPr lang="en-US" sz="2000" b="1" dirty="0" smtClean="0"/>
              <a:t>Hive </a:t>
            </a:r>
            <a:r>
              <a:rPr lang="en-US" sz="2000" b="1" dirty="0" err="1" smtClean="0"/>
              <a:t>Metastore</a:t>
            </a:r>
            <a:endParaRPr lang="en-US" sz="2000" b="1" dirty="0"/>
          </a:p>
          <a:p>
            <a:pPr marL="742950" lvl="1" indent="-285750">
              <a:buFont typeface="Arial"/>
              <a:buChar char="•"/>
            </a:pPr>
            <a:r>
              <a:rPr lang="en-US" b="1" i="1" dirty="0" smtClean="0"/>
              <a:t>API </a:t>
            </a:r>
            <a:r>
              <a:rPr lang="en-US" dirty="0" smtClean="0"/>
              <a:t>– Method timers</a:t>
            </a:r>
          </a:p>
          <a:p>
            <a:pPr marL="742950" lvl="1" indent="-285750">
              <a:buFont typeface="Arial"/>
              <a:buChar char="•"/>
            </a:pPr>
            <a:r>
              <a:rPr lang="en-US" b="1" i="1" dirty="0" smtClean="0"/>
              <a:t>Metadata –</a:t>
            </a:r>
            <a:r>
              <a:rPr lang="en-US" b="1" dirty="0" smtClean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Databases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Tables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Partitions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8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UI for HS2– HIVE-12338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3900" y="2014597"/>
            <a:ext cx="10210800" cy="1785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1" indent="0" algn="ctr">
              <a:buNone/>
            </a:pPr>
            <a:r>
              <a:rPr lang="en-US" sz="2000" b="1" dirty="0" smtClean="0"/>
              <a:t>Pages</a:t>
            </a:r>
            <a:endParaRPr lang="en-US" sz="2000" b="1" dirty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Status Page </a:t>
            </a:r>
            <a:r>
              <a:rPr lang="en-US" dirty="0"/>
              <a:t>(Running queries and states, </a:t>
            </a:r>
            <a:r>
              <a:rPr lang="en-US" dirty="0" err="1" smtClean="0"/>
              <a:t>Build+Process</a:t>
            </a:r>
            <a:r>
              <a:rPr lang="en-US" dirty="0" smtClean="0"/>
              <a:t> </a:t>
            </a:r>
            <a:r>
              <a:rPr lang="en-US" dirty="0"/>
              <a:t>information)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HiveServer2 Logs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Current Configuration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r>
              <a:rPr lang="en-US" dirty="0"/>
              <a:t>Stack-Trace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9412" y="4619535"/>
            <a:ext cx="52197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Security</a:t>
            </a:r>
            <a:endParaRPr lang="en-US" b="1" dirty="0"/>
          </a:p>
          <a:p>
            <a:pPr marL="742950" lvl="1" indent="-285750">
              <a:buFont typeface="Arial"/>
              <a:buChar char="•"/>
            </a:pPr>
            <a:r>
              <a:rPr lang="en-US" dirty="0"/>
              <a:t>SSL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SPNEGO (Kerberos)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/>
              <a:t>Hadoop</a:t>
            </a:r>
            <a:r>
              <a:rPr lang="en-US" dirty="0"/>
              <a:t> Admin Servlet (ACL’s)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21500" y="4642619"/>
            <a:ext cx="4445000" cy="11772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Front-end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CSS</a:t>
            </a:r>
            <a:r>
              <a:rPr lang="en-US" dirty="0"/>
              <a:t>, graphic files from Twitter Bootstrap</a:t>
            </a:r>
          </a:p>
          <a:p>
            <a:pPr>
              <a:lnSpc>
                <a:spcPct val="90000"/>
              </a:lnSpc>
            </a:pPr>
            <a:endParaRPr lang="en-US" dirty="0" err="1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46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Metrics (</a:t>
            </a:r>
            <a:r>
              <a:rPr lang="en-US" dirty="0" err="1" smtClean="0"/>
              <a:t>ie</a:t>
            </a:r>
            <a:r>
              <a:rPr lang="en-US" dirty="0" smtClean="0"/>
              <a:t>, track failures, more operation breakdown)</a:t>
            </a:r>
          </a:p>
          <a:p>
            <a:r>
              <a:rPr lang="en-US" dirty="0" smtClean="0"/>
              <a:t>Aggregate metrics from distributed execution engines (MR, </a:t>
            </a:r>
            <a:r>
              <a:rPr lang="en-US" dirty="0" err="1" smtClean="0"/>
              <a:t>Tez</a:t>
            </a:r>
            <a:r>
              <a:rPr lang="en-US" dirty="0" smtClean="0"/>
              <a:t>, Spark)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WebUI</a:t>
            </a:r>
            <a:r>
              <a:rPr lang="en-US" dirty="0" smtClean="0"/>
              <a:t> historic query information</a:t>
            </a:r>
          </a:p>
          <a:p>
            <a:r>
              <a:rPr lang="en-US" dirty="0" err="1" smtClean="0"/>
              <a:t>WebUI</a:t>
            </a:r>
            <a:r>
              <a:rPr lang="en-US" dirty="0" smtClean="0"/>
              <a:t> enhance query state information (more states: compiling, acquiring lock, running with Job URL,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Hive </a:t>
            </a:r>
            <a:r>
              <a:rPr lang="en-US" dirty="0" err="1" smtClean="0"/>
              <a:t>Metastore</a:t>
            </a:r>
            <a:r>
              <a:rPr lang="en-US" dirty="0" smtClean="0"/>
              <a:t> </a:t>
            </a:r>
            <a:r>
              <a:rPr lang="en-US" dirty="0" err="1" smtClean="0"/>
              <a:t>WebUI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51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87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loudera_MAIN">
  <a:themeElements>
    <a:clrScheme name="Cloudera">
      <a:dk1>
        <a:srgbClr val="005586"/>
      </a:dk1>
      <a:lt1>
        <a:sysClr val="window" lastClr="FFFFFF"/>
      </a:lt1>
      <a:dk2>
        <a:srgbClr val="29A7DE"/>
      </a:dk2>
      <a:lt2>
        <a:srgbClr val="F5F5F5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A7E0"/>
      </a:hlink>
      <a:folHlink>
        <a:srgbClr val="0089CF"/>
      </a:folHlink>
    </a:clrScheme>
    <a:fontScheme name="Cloudera">
      <a:majorFont>
        <a:latin typeface="Calibre Thin"/>
        <a:ea typeface=""/>
        <a:cs typeface=""/>
      </a:majorFont>
      <a:minorFont>
        <a:latin typeface="Calibr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rnd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dirty="0" err="1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Cloudera_MAIN.potx</Template>
  <TotalTime>4333</TotalTime>
  <Words>437</Words>
  <Application>Microsoft Macintosh PowerPoint</Application>
  <PresentationFormat>Custom</PresentationFormat>
  <Paragraphs>79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Cloudera_MAIN</vt:lpstr>
      <vt:lpstr>Monitoring Hive: Metrics and WebUI</vt:lpstr>
      <vt:lpstr>Motivation</vt:lpstr>
      <vt:lpstr>Introduction</vt:lpstr>
      <vt:lpstr>Codahale-Based Metrics: HIVE-10761</vt:lpstr>
      <vt:lpstr>Metrics Added So Far</vt:lpstr>
      <vt:lpstr>Web UI for HS2– HIVE-12338</vt:lpstr>
      <vt:lpstr>Going Forward</vt:lpstr>
      <vt:lpstr>Thank you.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Chacon</dc:creator>
  <cp:lastModifiedBy>Szehon Ho</cp:lastModifiedBy>
  <cp:revision>250</cp:revision>
  <dcterms:created xsi:type="dcterms:W3CDTF">2014-10-09T00:33:50Z</dcterms:created>
  <dcterms:modified xsi:type="dcterms:W3CDTF">2016-01-22T07:06:48Z</dcterms:modified>
</cp:coreProperties>
</file>