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4"/>
  </p:notesMasterIdLst>
  <p:sldIdLst>
    <p:sldId id="287" r:id="rId2"/>
    <p:sldId id="300" r:id="rId3"/>
    <p:sldId id="299" r:id="rId4"/>
    <p:sldId id="301" r:id="rId5"/>
    <p:sldId id="302" r:id="rId6"/>
    <p:sldId id="303" r:id="rId7"/>
    <p:sldId id="291" r:id="rId8"/>
    <p:sldId id="305" r:id="rId9"/>
    <p:sldId id="304" r:id="rId10"/>
    <p:sldId id="289" r:id="rId11"/>
    <p:sldId id="307" r:id="rId12"/>
    <p:sldId id="30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30" autoAdjust="0"/>
    <p:restoredTop sz="95469" autoAdjust="0"/>
  </p:normalViewPr>
  <p:slideViewPr>
    <p:cSldViewPr>
      <p:cViewPr>
        <p:scale>
          <a:sx n="118" d="100"/>
          <a:sy n="118" d="100"/>
        </p:scale>
        <p:origin x="-752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D81171-4ED5-4C37-90BF-15D9463E4EE9}" type="datetimeFigureOut">
              <a:rPr lang="en-US" smtClean="0"/>
              <a:t>11/15/15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48988B-26DF-4D20-A8B7-F40F25C94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798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Tittle_Page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6916" y="1563944"/>
            <a:ext cx="8431088" cy="98665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454025">
              <a:tabLst/>
              <a:defRPr sz="7200">
                <a:latin typeface="Arial"/>
                <a:cs typeface="Arial"/>
              </a:defRPr>
            </a:lvl1pPr>
          </a:lstStyle>
          <a:p>
            <a:r>
              <a:rPr lang="en-US" dirty="0" smtClean="0"/>
              <a:t>&lt;Title&gt;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6916" y="2550597"/>
            <a:ext cx="7633448" cy="6402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C3C3C3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&lt;Subtitle&gt;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629716" y="98664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262907" y="6537861"/>
            <a:ext cx="2717748" cy="262407"/>
          </a:xfrm>
          <a:prstGeom prst="rect">
            <a:avLst/>
          </a:prstGeom>
        </p:spPr>
        <p:txBody>
          <a:bodyPr vert="horz"/>
          <a:lstStyle>
            <a:lvl1pPr>
              <a:buNone/>
              <a:defRPr sz="800" baseline="0">
                <a:latin typeface="Arial"/>
                <a:cs typeface="Arial"/>
              </a:defRPr>
            </a:lvl1pPr>
            <a:lvl2pPr>
              <a:defRPr sz="600">
                <a:latin typeface="Arial"/>
                <a:cs typeface="Arial"/>
              </a:defRPr>
            </a:lvl2pPr>
            <a:lvl3pPr>
              <a:defRPr sz="600">
                <a:latin typeface="Arial"/>
                <a:cs typeface="Arial"/>
              </a:defRPr>
            </a:lvl3pPr>
            <a:lvl4pPr>
              <a:defRPr sz="600">
                <a:latin typeface="Arial"/>
                <a:cs typeface="Arial"/>
              </a:defRPr>
            </a:lvl4pPr>
            <a:lvl5pPr>
              <a:defRPr sz="6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© </a:t>
            </a:r>
            <a:r>
              <a:rPr lang="en-US" dirty="0" err="1" smtClean="0"/>
              <a:t>Hortonworks</a:t>
            </a:r>
            <a:r>
              <a:rPr lang="en-US" dirty="0" smtClean="0"/>
              <a:t> Inc. 2011. Confidential and Proprietary. 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5613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pPr defTabSz="457200"/>
            <a:r>
              <a:rPr lang="en-US" dirty="0" smtClean="0">
                <a:solidFill>
                  <a:prstClr val="black"/>
                </a:solidFill>
              </a:rPr>
              <a:t>Page </a:t>
            </a:r>
            <a:fld id="{3C1B2A0A-8F71-0647-B921-0CE0F4746A46}" type="slidenum">
              <a:rPr lang="en-US" smtClean="0">
                <a:solidFill>
                  <a:prstClr val="black"/>
                </a:solidFill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366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6663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pPr defTabSz="457200"/>
            <a:r>
              <a:rPr lang="en-US" dirty="0" smtClean="0">
                <a:solidFill>
                  <a:prstClr val="black"/>
                </a:solidFill>
              </a:rPr>
              <a:t>Page </a:t>
            </a:r>
            <a:fld id="{3C1B2A0A-8F71-0647-B921-0CE0F4746A46}" type="slidenum">
              <a:rPr lang="en-US" smtClean="0">
                <a:solidFill>
                  <a:prstClr val="black"/>
                </a:solidFill>
              </a:rPr>
              <a:pPr defTabSz="457200"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Text Placeholder 17"/>
          <p:cNvSpPr>
            <a:spLocks noGrp="1"/>
          </p:cNvSpPr>
          <p:nvPr>
            <p:ph type="body" sz="quarter" idx="10" hasCustomPrompt="1"/>
          </p:nvPr>
        </p:nvSpPr>
        <p:spPr>
          <a:xfrm>
            <a:off x="1301939" y="6619241"/>
            <a:ext cx="2717748" cy="262407"/>
          </a:xfrm>
          <a:prstGeom prst="rect">
            <a:avLst/>
          </a:prstGeom>
        </p:spPr>
        <p:txBody>
          <a:bodyPr vert="horz"/>
          <a:lstStyle>
            <a:lvl1pPr>
              <a:buNone/>
              <a:defRPr sz="650" baseline="0">
                <a:latin typeface="Arial"/>
                <a:cs typeface="Arial"/>
              </a:defRPr>
            </a:lvl1pPr>
            <a:lvl2pPr>
              <a:defRPr sz="600">
                <a:latin typeface="Arial"/>
                <a:cs typeface="Arial"/>
              </a:defRPr>
            </a:lvl2pPr>
            <a:lvl3pPr>
              <a:defRPr sz="600">
                <a:latin typeface="Arial"/>
                <a:cs typeface="Arial"/>
              </a:defRPr>
            </a:lvl3pPr>
            <a:lvl4pPr>
              <a:defRPr sz="600">
                <a:latin typeface="Arial"/>
                <a:cs typeface="Arial"/>
              </a:defRPr>
            </a:lvl4pPr>
            <a:lvl5pPr>
              <a:defRPr sz="600"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© </a:t>
            </a:r>
            <a:r>
              <a:rPr lang="en-US" dirty="0" err="1" smtClean="0"/>
              <a:t>Hortonworks</a:t>
            </a:r>
            <a:r>
              <a:rPr lang="en-US" dirty="0" smtClean="0"/>
              <a:t> Inc. 2011. Confidential and Proprietary.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01939" y="6453547"/>
            <a:ext cx="2895600" cy="2653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pPr defTabSz="457200"/>
            <a:r>
              <a:rPr lang="en-US" smtClean="0">
                <a:solidFill>
                  <a:prstClr val="black"/>
                </a:solidFill>
              </a:rPr>
              <a:t>&lt; Place tittle Here by using Header and Footer Options &gt;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229600" cy="49545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1800" b="1" i="0">
                <a:latin typeface="Arial"/>
                <a:cs typeface="Arial"/>
              </a:defRPr>
            </a:lvl1pPr>
            <a:lvl2pPr marL="566738" indent="-168275">
              <a:buFont typeface="Lucida Grande"/>
              <a:buChar char="–"/>
              <a:defRPr sz="1600"/>
            </a:lvl2pPr>
            <a:lvl3pPr marL="1081088" indent="-166688">
              <a:buFont typeface="Lucida Grande"/>
              <a:buChar char="–"/>
              <a:defRPr sz="1400"/>
            </a:lvl3pPr>
            <a:lvl4pPr marL="1543050" indent="-171450">
              <a:defRPr sz="1400"/>
            </a:lvl4pPr>
            <a:lvl5pPr marL="2005013" indent="-176213">
              <a:buFont typeface="Lucida Grande"/>
              <a:buChar char="-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0441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imp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0" y="1016000"/>
            <a:ext cx="9144000" cy="1588"/>
          </a:xfrm>
          <a:prstGeom prst="line">
            <a:avLst/>
          </a:prstGeom>
          <a:ln>
            <a:solidFill>
              <a:srgbClr val="69BE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1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457200" y="1165225"/>
            <a:ext cx="8229600" cy="4954588"/>
          </a:xfrm>
          <a:prstGeom prst="rect">
            <a:avLst/>
          </a:prstGeom>
        </p:spPr>
        <p:txBody>
          <a:bodyPr vert="horz"/>
          <a:lstStyle>
            <a:lvl1pPr marL="168275" indent="-168275">
              <a:buClr>
                <a:srgbClr val="69BE28"/>
              </a:buClr>
              <a:defRPr sz="2400" b="1" i="0">
                <a:latin typeface="Arial"/>
                <a:cs typeface="Arial"/>
              </a:defRPr>
            </a:lvl1pPr>
            <a:lvl2pPr marL="566738" indent="-168275">
              <a:buFont typeface="Lucida Grande"/>
              <a:buChar char="–"/>
              <a:defRPr sz="2000"/>
            </a:lvl2pPr>
            <a:lvl3pPr marL="1081088" indent="-166688">
              <a:spcAft>
                <a:spcPts val="0"/>
              </a:spcAft>
              <a:buFont typeface="Lucida Grande"/>
              <a:buChar char="–"/>
              <a:defRPr sz="1800"/>
            </a:lvl3pPr>
            <a:lvl4pPr marL="1543050" indent="-171450">
              <a:spcAft>
                <a:spcPts val="0"/>
              </a:spcAft>
              <a:defRPr sz="1600"/>
            </a:lvl4pPr>
            <a:lvl5pPr marL="2005013" indent="-176213">
              <a:spcAft>
                <a:spcPts val="0"/>
              </a:spcAft>
              <a:buFont typeface="Lucida Grande"/>
              <a:buChar char="-"/>
              <a:defRPr sz="1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r>
              <a:rPr lang="en-US">
                <a:solidFill>
                  <a:prstClr val="black"/>
                </a:solidFill>
              </a:rPr>
              <a:t>Page </a:t>
            </a:r>
            <a:fld id="{BE3614C6-9B97-DA43-9EC2-F206459474B6}" type="slidenum">
              <a:rPr lang="en-US">
                <a:solidFill>
                  <a:prstClr val="black"/>
                </a:solidFill>
              </a:rPr>
              <a:pPr defTabSz="457200"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1266306" y="6545263"/>
            <a:ext cx="6126162" cy="27622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defTabSz="457200">
              <a:spcBef>
                <a:spcPct val="20000"/>
              </a:spcBef>
              <a:buFont typeface="Arial"/>
              <a:buNone/>
              <a:defRPr/>
            </a:pPr>
            <a:r>
              <a:rPr lang="en-US" sz="800" dirty="0">
                <a:solidFill>
                  <a:prstClr val="black"/>
                </a:solidFill>
              </a:rPr>
              <a:t>© Hortonworks Inc. 2013</a:t>
            </a:r>
            <a:endParaRPr lang="en-US" b="1" dirty="0">
              <a:solidFill>
                <a:srgbClr val="C3C3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9358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Tittle_Page.jp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65575" y="4424363"/>
            <a:ext cx="5175250" cy="201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 userDrawn="1"/>
        </p:nvSpPr>
        <p:spPr>
          <a:xfrm>
            <a:off x="8963025" y="996950"/>
            <a:ext cx="914400" cy="914400"/>
          </a:xfrm>
          <a:prstGeom prst="rect">
            <a:avLst/>
          </a:prstGeom>
        </p:spPr>
        <p:txBody>
          <a:bodyPr wrap="none">
            <a:normAutofit/>
          </a:bodyPr>
          <a:lstStyle/>
          <a:p>
            <a:pPr defTabSz="457200">
              <a:spcBef>
                <a:spcPct val="20000"/>
              </a:spcBef>
              <a:buFont typeface="Arial"/>
              <a:buNone/>
              <a:defRPr/>
            </a:pPr>
            <a:endParaRPr lang="en-US" dirty="0">
              <a:solidFill>
                <a:srgbClr val="C3C3C3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437411" y="2006010"/>
            <a:ext cx="8259884" cy="98665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454025">
              <a:tabLst/>
              <a:defRPr sz="4800"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437411" y="2992663"/>
            <a:ext cx="8259884" cy="6402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lumMod val="50000"/>
                    <a:lumOff val="50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4658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defTabSz="457200">
              <a:defRPr/>
            </a:pPr>
            <a:r>
              <a:rPr lang="en-US">
                <a:solidFill>
                  <a:prstClr val="black"/>
                </a:solidFill>
              </a:rPr>
              <a:t>Page </a:t>
            </a:r>
            <a:fld id="{C92467FF-63EE-094F-90CE-4C22793BA00D}" type="slidenum">
              <a:rPr lang="en-US">
                <a:solidFill>
                  <a:prstClr val="black"/>
                </a:solidFill>
              </a:rPr>
              <a:pPr defTabSz="457200">
                <a:defRPr/>
              </a:pPr>
              <a:t>‹#›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1266306" y="6545263"/>
            <a:ext cx="6126162" cy="27622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defTabSz="457200">
              <a:spcBef>
                <a:spcPct val="20000"/>
              </a:spcBef>
              <a:buFont typeface="Arial"/>
              <a:buNone/>
              <a:defRPr/>
            </a:pPr>
            <a:r>
              <a:rPr lang="en-US" sz="800" dirty="0">
                <a:solidFill>
                  <a:prstClr val="black"/>
                </a:solidFill>
              </a:rPr>
              <a:t>© Hortonworks Inc. 2013</a:t>
            </a:r>
            <a:endParaRPr lang="en-US" b="1" dirty="0">
              <a:solidFill>
                <a:srgbClr val="C3C3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262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Tittle_Page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26916" y="2015289"/>
            <a:ext cx="8259884" cy="986653"/>
          </a:xfrm>
          <a:prstGeom prst="rect">
            <a:avLst/>
          </a:prstGeom>
        </p:spPr>
        <p:txBody>
          <a:bodyPr anchor="t">
            <a:noAutofit/>
          </a:bodyPr>
          <a:lstStyle>
            <a:lvl1pPr marL="0" indent="0" algn="l" defTabSz="454025">
              <a:tabLst/>
              <a:defRPr sz="4800" baseline="0"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26916" y="3001942"/>
            <a:ext cx="8259884" cy="64027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7F7F7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614689" y="6545263"/>
            <a:ext cx="6126162" cy="276225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defTabSz="457200">
              <a:spcBef>
                <a:spcPct val="20000"/>
              </a:spcBef>
              <a:buFont typeface="Arial"/>
              <a:buNone/>
              <a:defRPr/>
            </a:pPr>
            <a:r>
              <a:rPr lang="en-US" sz="800" dirty="0">
                <a:solidFill>
                  <a:prstClr val="black"/>
                </a:solidFill>
              </a:rPr>
              <a:t>© Hortonworks Inc. 2013</a:t>
            </a:r>
            <a:endParaRPr lang="en-US" b="1" dirty="0">
              <a:solidFill>
                <a:srgbClr val="C3C3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112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7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 userDrawn="1"/>
        </p:nvCxnSpPr>
        <p:spPr>
          <a:xfrm>
            <a:off x="0" y="1016000"/>
            <a:ext cx="9144000" cy="1588"/>
          </a:xfrm>
          <a:prstGeom prst="line">
            <a:avLst/>
          </a:prstGeom>
          <a:ln>
            <a:solidFill>
              <a:srgbClr val="69BE28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5039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916" y="1600591"/>
            <a:ext cx="8431088" cy="1595095"/>
          </a:xfrm>
        </p:spPr>
        <p:txBody>
          <a:bodyPr/>
          <a:lstStyle/>
          <a:p>
            <a:r>
              <a:rPr lang="en-US" sz="4400" dirty="0" smtClean="0"/>
              <a:t>Hardening </a:t>
            </a:r>
            <a:r>
              <a:rPr lang="en-US" sz="4400" dirty="0" smtClean="0"/>
              <a:t>Hive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1400" dirty="0" smtClean="0"/>
              <a:t>John Pullokkaran</a:t>
            </a:r>
            <a:r>
              <a:rPr lang="en-US" sz="1200" dirty="0" smtClean="0"/>
              <a:t/>
            </a:r>
            <a:br>
              <a:rPr lang="en-US" sz="1200" dirty="0" smtClean="0"/>
            </a:br>
            <a:r>
              <a:rPr lang="en-US" sz="1400" dirty="0" smtClean="0"/>
              <a:t>11/16/2015</a:t>
            </a:r>
            <a:endParaRPr lang="en-US" sz="1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3C1B2A0A-8F71-0647-B921-0CE0F4746A46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00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Could we improve Design/Code Reviews?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Page </a:t>
            </a:r>
            <a:fld id="{BE3614C6-9B97-DA43-9EC2-F206459474B6}" type="slidenum">
              <a:rPr lang="en-US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339474" y="6202947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defTabSz="457200">
              <a:spcBef>
                <a:spcPct val="20000"/>
              </a:spcBef>
              <a:buFont typeface="Arial"/>
              <a:buNone/>
            </a:pPr>
            <a:endParaRPr lang="en-US" dirty="0">
              <a:solidFill>
                <a:srgbClr val="C3C3C3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r>
              <a:rPr lang="en-US" sz="4800" dirty="0" smtClean="0"/>
              <a:t>?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219130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Could we improve Design/Code Reviews?</a:t>
            </a:r>
            <a:br>
              <a:rPr lang="en-US" dirty="0" smtClean="0"/>
            </a:br>
            <a:r>
              <a:rPr lang="en-US" dirty="0" smtClean="0"/>
              <a:t>Suggestions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Page </a:t>
            </a:r>
            <a:fld id="{BE3614C6-9B97-DA43-9EC2-F206459474B6}" type="slidenum">
              <a:rPr lang="en-US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339474" y="6202947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defTabSz="457200">
              <a:spcBef>
                <a:spcPct val="20000"/>
              </a:spcBef>
              <a:buFont typeface="Arial"/>
              <a:buNone/>
            </a:pPr>
            <a:endParaRPr lang="en-US" dirty="0">
              <a:solidFill>
                <a:srgbClr val="C3C3C3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828800"/>
            <a:ext cx="8229600" cy="4092575"/>
          </a:xfrm>
        </p:spPr>
        <p:txBody>
          <a:bodyPr/>
          <a:lstStyle/>
          <a:p>
            <a:r>
              <a:rPr lang="en-US" b="0" dirty="0" smtClean="0"/>
              <a:t>Reviewer should able to defend design/code engineering choices</a:t>
            </a:r>
          </a:p>
          <a:p>
            <a:endParaRPr lang="en-US" b="0" dirty="0"/>
          </a:p>
          <a:p>
            <a:r>
              <a:rPr lang="en-US" b="0" dirty="0" smtClean="0"/>
              <a:t>Include more than one developer for large patches</a:t>
            </a:r>
          </a:p>
          <a:p>
            <a:endParaRPr lang="en-US" b="0" dirty="0"/>
          </a:p>
          <a:p>
            <a:r>
              <a:rPr lang="en-US" b="0" dirty="0" smtClean="0"/>
              <a:t>Do design reviews for feature work</a:t>
            </a:r>
          </a:p>
          <a:p>
            <a:endParaRPr lang="en-US" b="0" dirty="0"/>
          </a:p>
          <a:p>
            <a:r>
              <a:rPr lang="en-US" b="0" dirty="0" smtClean="0"/>
              <a:t>Reviewer should also look at </a:t>
            </a:r>
            <a:r>
              <a:rPr lang="en-US" b="0" dirty="0" err="1" smtClean="0"/>
              <a:t>q.out</a:t>
            </a:r>
            <a:r>
              <a:rPr lang="en-US" b="0" dirty="0" smtClean="0"/>
              <a:t> changes</a:t>
            </a:r>
          </a:p>
          <a:p>
            <a:endParaRPr lang="en-US" b="0" dirty="0"/>
          </a:p>
          <a:p>
            <a:endParaRPr lang="en-US" b="0" dirty="0" smtClean="0"/>
          </a:p>
        </p:txBody>
      </p:sp>
    </p:spTree>
    <p:extLst>
      <p:ext uri="{BB962C8B-B14F-4D97-AF65-F5344CB8AC3E}">
        <p14:creationId xmlns:p14="http://schemas.microsoft.com/office/powerpoint/2010/main" val="216566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Epilogue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Page </a:t>
            </a:r>
            <a:fld id="{BE3614C6-9B97-DA43-9EC2-F206459474B6}" type="slidenum">
              <a:rPr lang="en-US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339474" y="6202947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defTabSz="457200">
              <a:spcBef>
                <a:spcPct val="20000"/>
              </a:spcBef>
              <a:buFont typeface="Arial"/>
              <a:buNone/>
            </a:pPr>
            <a:endParaRPr lang="en-US" dirty="0">
              <a:solidFill>
                <a:srgbClr val="C3C3C3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 smtClean="0"/>
          </a:p>
          <a:p>
            <a:pPr marL="0" indent="0" algn="ctr">
              <a:buNone/>
            </a:pPr>
            <a:r>
              <a:rPr lang="en-US" sz="4800" dirty="0" smtClean="0"/>
              <a:t>I am still your friend.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75707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 Harbor </a:t>
            </a: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Page </a:t>
            </a:r>
            <a:fld id="{BE3614C6-9B97-DA43-9EC2-F206459474B6}" type="slidenum">
              <a:rPr lang="en-US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339474" y="6202947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defTabSz="457200">
              <a:spcBef>
                <a:spcPct val="20000"/>
              </a:spcBef>
              <a:buFont typeface="Arial"/>
              <a:buNone/>
            </a:pPr>
            <a:endParaRPr lang="en-US" dirty="0">
              <a:solidFill>
                <a:srgbClr val="C3C3C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1219200"/>
            <a:ext cx="8153400" cy="4724400"/>
          </a:xfrm>
          <a:prstGeom prst="rect">
            <a:avLst/>
          </a:prstGeom>
          <a:ln>
            <a:noFill/>
          </a:ln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4498681" y="6704643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rgbClr val="C3C3C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9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2209800"/>
            <a:ext cx="8458200" cy="2644775"/>
          </a:xfrm>
        </p:spPr>
        <p:txBody>
          <a:bodyPr/>
          <a:lstStyle/>
          <a:p>
            <a:pPr marL="0" indent="0" algn="just">
              <a:lnSpc>
                <a:spcPct val="200000"/>
              </a:lnSpc>
              <a:buNone/>
            </a:pPr>
            <a:r>
              <a:rPr lang="en-US" sz="1800" dirty="0" smtClean="0"/>
              <a:t>Sentiments and opinions expressed here is to be purely used as discussion points and doesn’t anyway convey presenter’s lack of confidence in Hive community. </a:t>
            </a:r>
            <a:r>
              <a:rPr lang="en-US" sz="1800" dirty="0" smtClean="0"/>
              <a:t>Remember presenter is your friend. Incase you decide to shoot the presenter, give him one minute warning.</a:t>
            </a:r>
            <a:endParaRPr lang="en-US" sz="1800" dirty="0" smtClean="0"/>
          </a:p>
          <a:p>
            <a:pPr marL="0" indent="0" algn="just">
              <a:lnSpc>
                <a:spcPct val="200000"/>
              </a:lnSpc>
              <a:buNone/>
            </a:pPr>
            <a:endParaRPr lang="en-US" sz="1800" dirty="0" smtClean="0"/>
          </a:p>
        </p:txBody>
      </p:sp>
    </p:spTree>
    <p:extLst>
      <p:ext uri="{BB962C8B-B14F-4D97-AF65-F5344CB8AC3E}">
        <p14:creationId xmlns:p14="http://schemas.microsoft.com/office/powerpoint/2010/main" val="1509874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Houston We Have a Problem – Do We</a:t>
            </a:r>
            <a:r>
              <a:rPr lang="en-US" dirty="0" smtClean="0"/>
              <a:t>?</a:t>
            </a:r>
            <a:br>
              <a:rPr lang="en-US" dirty="0" smtClean="0"/>
            </a:br>
            <a:r>
              <a:rPr lang="en-US" sz="2200" dirty="0" smtClean="0"/>
              <a:t>Release Breakup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Page </a:t>
            </a:r>
            <a:fld id="{BE3614C6-9B97-DA43-9EC2-F206459474B6}" type="slidenum">
              <a:rPr lang="en-US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339474" y="6202947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defTabSz="457200">
              <a:spcBef>
                <a:spcPct val="20000"/>
              </a:spcBef>
              <a:buFont typeface="Arial"/>
              <a:buNone/>
            </a:pPr>
            <a:endParaRPr lang="en-US" dirty="0">
              <a:solidFill>
                <a:srgbClr val="C3C3C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219200"/>
            <a:ext cx="8261775" cy="5163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3198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Houston We Have a Problem – Do We? </a:t>
            </a:r>
            <a:br>
              <a:rPr lang="en-US" dirty="0" smtClean="0"/>
            </a:br>
            <a:r>
              <a:rPr lang="en-US" sz="2200" dirty="0" smtClean="0"/>
              <a:t>Component Breakup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Page </a:t>
            </a:r>
            <a:fld id="{BE3614C6-9B97-DA43-9EC2-F206459474B6}" type="slidenum">
              <a:rPr lang="en-US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339474" y="6202947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defTabSz="457200">
              <a:spcBef>
                <a:spcPct val="20000"/>
              </a:spcBef>
              <a:buFont typeface="Arial"/>
              <a:buNone/>
            </a:pPr>
            <a:endParaRPr lang="en-US" dirty="0">
              <a:solidFill>
                <a:srgbClr val="C3C3C3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295400"/>
            <a:ext cx="7589520" cy="4743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165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Houston We Have a Problem – Do We? </a:t>
            </a:r>
            <a:br>
              <a:rPr lang="en-US" dirty="0" smtClean="0"/>
            </a:br>
            <a:r>
              <a:rPr lang="en-US" sz="2200" dirty="0" smtClean="0"/>
              <a:t>Feature vs. Bug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Page </a:t>
            </a:r>
            <a:fld id="{BE3614C6-9B97-DA43-9EC2-F206459474B6}" type="slidenum">
              <a:rPr lang="en-US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339474" y="6202947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defTabSz="457200">
              <a:spcBef>
                <a:spcPct val="20000"/>
              </a:spcBef>
              <a:buFont typeface="Arial"/>
              <a:buNone/>
            </a:pPr>
            <a:endParaRPr lang="en-US" dirty="0">
              <a:solidFill>
                <a:srgbClr val="C3C3C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266825"/>
            <a:ext cx="7848600" cy="4905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439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Houston We Have a Problem – So Do We? </a:t>
            </a:r>
            <a:endParaRPr lang="en-US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solidFill>
                  <a:prstClr val="black"/>
                </a:solidFill>
              </a:rPr>
              <a:t>Page </a:t>
            </a:r>
            <a:fld id="{BE3614C6-9B97-DA43-9EC2-F206459474B6}" type="slidenum">
              <a:rPr lang="en-US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339474" y="6202947"/>
            <a:ext cx="914400" cy="914400"/>
          </a:xfrm>
          <a:prstGeom prst="rect">
            <a:avLst/>
          </a:prstGeom>
        </p:spPr>
        <p:txBody>
          <a:bodyPr vert="horz" wrap="none" lIns="91440" tIns="45720" rIns="91440" bIns="45720" rtlCol="0">
            <a:normAutofit/>
          </a:bodyPr>
          <a:lstStyle/>
          <a:p>
            <a:pPr defTabSz="457200">
              <a:spcBef>
                <a:spcPct val="20000"/>
              </a:spcBef>
              <a:buFont typeface="Arial"/>
              <a:buNone/>
            </a:pPr>
            <a:endParaRPr lang="en-US" dirty="0">
              <a:solidFill>
                <a:srgbClr val="C3C3C3"/>
              </a:solidFill>
            </a:endParaRP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381000" y="2057400"/>
            <a:ext cx="8458200" cy="2797175"/>
          </a:xfrm>
        </p:spPr>
        <p:txBody>
          <a:bodyPr/>
          <a:lstStyle/>
          <a:p>
            <a:r>
              <a:rPr lang="en-US" dirty="0" smtClean="0"/>
              <a:t>We really don’t have data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Anecdotal evidence suggests at least 10 % of all bugs are data correctness bugs.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4414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explains the growth curve?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524000"/>
            <a:ext cx="8458200" cy="4778375"/>
          </a:xfrm>
        </p:spPr>
        <p:txBody>
          <a:bodyPr/>
          <a:lstStyle/>
          <a:p>
            <a:r>
              <a:rPr lang="en-US" dirty="0" smtClean="0"/>
              <a:t>Rate of innovation: </a:t>
            </a:r>
            <a:r>
              <a:rPr lang="en-US" sz="1400" dirty="0" smtClean="0"/>
              <a:t>TEZ, Spark, ORC, CBO, ACID, HS2, </a:t>
            </a:r>
            <a:r>
              <a:rPr lang="en-US" sz="1400" dirty="0" err="1" smtClean="0"/>
              <a:t>Vectorization</a:t>
            </a:r>
            <a:r>
              <a:rPr lang="en-US" sz="1400" dirty="0" smtClean="0"/>
              <a:t>, Security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Increased </a:t>
            </a:r>
            <a:r>
              <a:rPr lang="en-US" dirty="0"/>
              <a:t>U</a:t>
            </a:r>
            <a:r>
              <a:rPr lang="en-US" dirty="0" smtClean="0"/>
              <a:t>ser Adoption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Poor Design/Code Review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Brittle Architecture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Suboptimal Code Engineering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Incomplete test coverage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smtClean="0">
                <a:solidFill>
                  <a:prstClr val="black"/>
                </a:solidFill>
              </a:rPr>
              <a:t>Page </a:t>
            </a:r>
            <a:fld id="{BE3614C6-9B97-DA43-9EC2-F206459474B6}" type="slidenum">
              <a:rPr lang="en-US" smtClean="0">
                <a:solidFill>
                  <a:prstClr val="black"/>
                </a:solidFill>
              </a:rPr>
              <a:pPr defTabSz="457200">
                <a:defRPr/>
              </a:pPr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308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Multiple code paths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smtClean="0">
                <a:solidFill>
                  <a:prstClr val="black"/>
                </a:solidFill>
              </a:rPr>
              <a:t>Page </a:t>
            </a:r>
            <a:fld id="{BE3614C6-9B97-DA43-9EC2-F206459474B6}" type="slidenum">
              <a:rPr lang="en-US" smtClean="0">
                <a:solidFill>
                  <a:prstClr val="black"/>
                </a:solidFill>
              </a:rPr>
              <a:pPr defTabSz="457200">
                <a:defRPr/>
              </a:pPr>
              <a:t>8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19400" y="1143000"/>
            <a:ext cx="3733800" cy="3048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en-US" sz="1400" noProof="0" dirty="0" smtClean="0"/>
              <a:t>Relaxed Parser/Resolver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819400" y="1600200"/>
            <a:ext cx="3733800" cy="3048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en-US" sz="1400" noProof="0" dirty="0" smtClean="0"/>
              <a:t>Syntax/Semantic Info Tree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19400" y="2057400"/>
            <a:ext cx="1524000" cy="3048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en-US" sz="1400" noProof="0" dirty="0" smtClean="0"/>
              <a:t>Calcite Gen Plan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29200" y="2057400"/>
            <a:ext cx="1524000" cy="3048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en-US" sz="1400" noProof="0" dirty="0" smtClean="0"/>
              <a:t>Hive Gen Plan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19400" y="2514600"/>
            <a:ext cx="1524000" cy="3048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en-US" sz="1400" noProof="0" dirty="0" smtClean="0"/>
              <a:t>Calcite Optimizer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029200" y="2590800"/>
            <a:ext cx="1524000" cy="3048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en-US" sz="1400" noProof="0" dirty="0" smtClean="0"/>
              <a:t>Hive Optimizer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19400" y="3200400"/>
            <a:ext cx="1143000" cy="3048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en-US" sz="1400" dirty="0" smtClean="0"/>
              <a:t>MR</a:t>
            </a:r>
            <a:r>
              <a:rPr lang="en-US" sz="1400" noProof="0" dirty="0" smtClean="0"/>
              <a:t> Compiler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114800" y="3200400"/>
            <a:ext cx="1143000" cy="3048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en-US" sz="1400" noProof="0" dirty="0" smtClean="0"/>
              <a:t> TEZ Compiler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410200" y="3200400"/>
            <a:ext cx="1295400" cy="3048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en-US" sz="1400" noProof="0" dirty="0" smtClean="0"/>
              <a:t> Spark Compiler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819400" y="3733800"/>
            <a:ext cx="1143000" cy="3048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en-US" sz="1400" dirty="0" smtClean="0"/>
              <a:t>MR</a:t>
            </a:r>
            <a:r>
              <a:rPr lang="en-US" sz="1400" noProof="0" dirty="0" smtClean="0"/>
              <a:t> Executor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114800" y="3733800"/>
            <a:ext cx="1143000" cy="3048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en-US" sz="1400" noProof="0" dirty="0" smtClean="0"/>
              <a:t> TEZ Executor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410200" y="3733800"/>
            <a:ext cx="1295400" cy="3048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en-US" sz="1400" noProof="0" dirty="0" smtClean="0"/>
              <a:t> Spark Executor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43200" y="4572000"/>
            <a:ext cx="1143000" cy="3048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en-US" sz="1400" dirty="0" smtClean="0"/>
              <a:t>ORC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191000" y="4572000"/>
            <a:ext cx="1143000" cy="3048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en-US" sz="1400" dirty="0" smtClean="0"/>
              <a:t>Parquet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562600" y="4572000"/>
            <a:ext cx="1143000" cy="304800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wrap="none" lIns="91440" tIns="45720" rIns="91440" bIns="45720" rtlCol="0">
            <a:normAutofit/>
          </a:bodyPr>
          <a:lstStyle/>
          <a:p>
            <a: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</a:pPr>
            <a:r>
              <a:rPr lang="en-US" sz="1400" dirty="0" smtClean="0"/>
              <a:t>…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390530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Could we do better?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905000"/>
            <a:ext cx="8458200" cy="3940175"/>
          </a:xfrm>
        </p:spPr>
        <p:txBody>
          <a:bodyPr/>
          <a:lstStyle/>
          <a:p>
            <a:r>
              <a:rPr lang="en-US" dirty="0" smtClean="0"/>
              <a:t>Better Metrics: </a:t>
            </a:r>
            <a:r>
              <a:rPr lang="en-US" sz="1600" dirty="0" smtClean="0"/>
              <a:t>Correctness, Sub Component, Code Coverage numbers</a:t>
            </a:r>
          </a:p>
          <a:p>
            <a:endParaRPr lang="en-US" dirty="0" smtClean="0"/>
          </a:p>
          <a:p>
            <a:r>
              <a:rPr lang="en-US" dirty="0" smtClean="0"/>
              <a:t>Better Design/Code Reviews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Reuse existing infrastructure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Test cases that covers more of the code paths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>
              <a:defRPr/>
            </a:pPr>
            <a:r>
              <a:rPr lang="en-US" smtClean="0">
                <a:solidFill>
                  <a:prstClr val="black"/>
                </a:solidFill>
              </a:rPr>
              <a:t>Page </a:t>
            </a:r>
            <a:fld id="{BE3614C6-9B97-DA43-9EC2-F206459474B6}" type="slidenum">
              <a:rPr lang="en-US" smtClean="0">
                <a:solidFill>
                  <a:prstClr val="black"/>
                </a:solidFill>
              </a:rPr>
              <a:pPr defTabSz="457200">
                <a:defRPr/>
              </a:pPr>
              <a:t>9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913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lIns="91440" tIns="45720" rIns="91440" bIns="45720" rtlCol="0">
        <a:normAutofit lnSpcReduction="10000"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ct val="20000"/>
          </a:spcBef>
          <a:spcAft>
            <a:spcPts val="0"/>
          </a:spcAft>
          <a:buClrTx/>
          <a:buSzTx/>
          <a:buFont typeface="Arial"/>
          <a:buNone/>
          <a:tabLst/>
          <a:defRPr kumimoji="0" sz="1800" b="0" i="0" u="none" strike="noStrike" kern="1200" cap="none" spc="0" normalizeH="0" baseline="0" noProof="0" dirty="0" smtClean="0">
            <a:ln>
              <a:noFill/>
            </a:ln>
            <a:solidFill>
              <a:srgbClr val="C3C3C3"/>
            </a:solidFill>
            <a:effectLst/>
            <a:uLnTx/>
            <a:uFillTx/>
            <a:latin typeface="+mn-lt"/>
            <a:ea typeface="+mn-ea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4850</TotalTime>
  <Words>301</Words>
  <Application>Microsoft Macintosh PowerPoint</Application>
  <PresentationFormat>On-screen Show (4:3)</PresentationFormat>
  <Paragraphs>76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1_Office Theme</vt:lpstr>
      <vt:lpstr>Hardening Hive John Pullokkaran 11/16/2015</vt:lpstr>
      <vt:lpstr>Safe Harbor Statement</vt:lpstr>
      <vt:lpstr>Houston We Have a Problem – Do We? Release Breakup</vt:lpstr>
      <vt:lpstr>Houston We Have a Problem – Do We?  Component Breakup</vt:lpstr>
      <vt:lpstr>Houston We Have a Problem – Do We?  Feature vs. Bug</vt:lpstr>
      <vt:lpstr>Houston We Have a Problem – So Do We? </vt:lpstr>
      <vt:lpstr>What explains the growth curve?</vt:lpstr>
      <vt:lpstr>Multiple code paths</vt:lpstr>
      <vt:lpstr>Could we do better?</vt:lpstr>
      <vt:lpstr>Could we improve Design/Code Reviews?</vt:lpstr>
      <vt:lpstr>Could we improve Design/Code Reviews? Suggestions</vt:lpstr>
      <vt:lpstr>Epilogue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Tez</dc:title>
  <dc:creator>bikas</dc:creator>
  <cp:lastModifiedBy>John Pullokkaran</cp:lastModifiedBy>
  <cp:revision>214</cp:revision>
  <dcterms:created xsi:type="dcterms:W3CDTF">2013-06-24T16:54:41Z</dcterms:created>
  <dcterms:modified xsi:type="dcterms:W3CDTF">2015-11-17T01:22:14Z</dcterms:modified>
</cp:coreProperties>
</file>