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78" r:id="rId2"/>
    <p:sldId id="553" r:id="rId3"/>
    <p:sldId id="554" r:id="rId4"/>
    <p:sldId id="555" r:id="rId5"/>
    <p:sldId id="556" r:id="rId6"/>
    <p:sldId id="557" r:id="rId7"/>
    <p:sldId id="560" r:id="rId8"/>
    <p:sldId id="559" r:id="rId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9pPr>
  </p:defaultTextStyle>
  <p:extLst>
    <p:ext uri="{521415D9-36F7-43E2-AB2F-B90AF26B5E84}">
      <p14:sectionLst xmlns:p14="http://schemas.microsoft.com/office/powerpoint/2010/main">
        <p14:section name="HiveServer2HA-RollingUpgrade" id="{B5A0B765-00DD-A241-AA2E-130C5468B00A}">
          <p14:sldIdLst>
            <p14:sldId id="378"/>
            <p14:sldId id="553"/>
            <p14:sldId id="554"/>
            <p14:sldId id="555"/>
            <p14:sldId id="556"/>
            <p14:sldId id="557"/>
            <p14:sldId id="560"/>
            <p14:sldId id="55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44697D"/>
    <a:srgbClr val="69BE28"/>
    <a:srgbClr val="E17000"/>
    <a:srgbClr val="1E1E1E"/>
    <a:srgbClr val="C3C3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9" autoAdjust="0"/>
    <p:restoredTop sz="89706" autoAdjust="0"/>
  </p:normalViewPr>
  <p:slideViewPr>
    <p:cSldViewPr snapToGrid="0" snapToObjects="1" showGuides="1">
      <p:cViewPr varScale="1">
        <p:scale>
          <a:sx n="123" d="100"/>
          <a:sy n="123" d="100"/>
        </p:scale>
        <p:origin x="-108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DD81165-85A7-0E44-B016-EA4C0EAD8F21}" type="datetime1">
              <a:rPr lang="en-US"/>
              <a:pPr>
                <a:defRPr/>
              </a:pPr>
              <a:t>4/22/15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81ACFB0-C086-1C46-9148-0A44A70DB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8281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E9A6F32-65BE-CC43-819C-4DE6A222013B}" type="datetime1">
              <a:rPr lang="en-US"/>
              <a:pPr>
                <a:defRPr/>
              </a:pPr>
              <a:t>4/22/15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1374085-3E80-6E4B-8D15-AE111E3F12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8074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374085-3E80-6E4B-8D15-AE111E3F12C2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10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374085-3E80-6E4B-8D15-AE111E3F12C2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10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630238" y="987425"/>
            <a:ext cx="1841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427038" y="6545263"/>
            <a:ext cx="3305175" cy="276225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2014</a:t>
            </a:r>
            <a:endParaRPr lang="en-US" dirty="0">
              <a:solidFill>
                <a:srgbClr val="C3C3C3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916" y="1563944"/>
            <a:ext cx="8431088" cy="98665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454025">
              <a:tabLst/>
              <a:defRPr sz="4800"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916" y="2550597"/>
            <a:ext cx="7633448" cy="6402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427038" y="3379799"/>
            <a:ext cx="4473575" cy="1077901"/>
          </a:xfrm>
          <a:prstGeom prst="rect">
            <a:avLst/>
          </a:prstGeom>
        </p:spPr>
        <p:txBody>
          <a:bodyPr vert="horz"/>
          <a:lstStyle>
            <a:lvl1pPr>
              <a:buFont typeface="Arial"/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45636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10C0D0BB-98A3-7C42-83C1-132C7944CB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6258560" y="4409440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C3C3C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6781103" y="4161862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C3C3C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5238912" y="4932997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C3C3C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6663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Page </a:t>
            </a:r>
            <a:fld id="{3C1B2A0A-8F71-0647-B921-0CE0F4746A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8229600" cy="4954588"/>
          </a:xfrm>
          <a:prstGeom prst="rect">
            <a:avLst/>
          </a:prstGeom>
        </p:spPr>
        <p:txBody>
          <a:bodyPr vert="horz"/>
          <a:lstStyle>
            <a:lvl1pPr marL="168275" indent="-168275">
              <a:buClr>
                <a:srgbClr val="69BE28"/>
              </a:buClr>
              <a:defRPr sz="3200" b="1" i="0">
                <a:latin typeface="Arial"/>
                <a:cs typeface="Arial"/>
              </a:defRPr>
            </a:lvl1pPr>
            <a:lvl2pPr marL="566738" indent="-168275">
              <a:buFont typeface="Lucida Grande"/>
              <a:buChar char="–"/>
              <a:defRPr sz="2800"/>
            </a:lvl2pPr>
            <a:lvl3pPr marL="1081088" indent="-166688">
              <a:buFont typeface="Lucida Grande"/>
              <a:buChar char="–"/>
              <a:defRPr sz="2400"/>
            </a:lvl3pPr>
            <a:lvl4pPr marL="1543050" indent="-171450">
              <a:defRPr sz="2000"/>
            </a:lvl4pPr>
            <a:lvl5pPr marL="2005013" indent="-176213">
              <a:buFont typeface="Lucida Grande"/>
              <a:buChar char="-"/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1301750" y="6602413"/>
            <a:ext cx="2895600" cy="228600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2014</a:t>
            </a:r>
            <a:endParaRPr lang="en-US" sz="800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9784" y="149225"/>
            <a:ext cx="8229600" cy="1016000"/>
          </a:xfrm>
          <a:prstGeom prst="rect">
            <a:avLst/>
          </a:prstGeom>
        </p:spPr>
        <p:txBody>
          <a:bodyPr vert="horz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016000"/>
            <a:ext cx="9144000" cy="1588"/>
          </a:xfrm>
          <a:prstGeom prst="line">
            <a:avLst/>
          </a:prstGeom>
          <a:ln>
            <a:solidFill>
              <a:srgbClr val="69BE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9603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0" y="1016000"/>
            <a:ext cx="9144000" cy="1588"/>
          </a:xfrm>
          <a:prstGeom prst="line">
            <a:avLst/>
          </a:prstGeom>
          <a:ln>
            <a:solidFill>
              <a:srgbClr val="69BE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457200" y="136083"/>
            <a:ext cx="8229600" cy="8815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1301750" y="6602413"/>
            <a:ext cx="2895600" cy="228600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2013</a:t>
            </a:r>
            <a:endParaRPr lang="en-US" sz="800" dirty="0"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BE3614C6-9B97-DA43-9EC2-F206459474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68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Tittle_Page.jpg"/>
          <p:cNvPicPr>
            <a:picLocks noChangeAspect="1"/>
          </p:cNvPicPr>
          <p:nvPr userDrawn="1"/>
        </p:nvPicPr>
        <p:blipFill>
          <a:blip r:embed="rId2"/>
          <a:srcRect t="39999" b="8000"/>
          <a:stretch>
            <a:fillRect/>
          </a:stretch>
        </p:blipFill>
        <p:spPr bwMode="auto">
          <a:xfrm>
            <a:off x="3965575" y="4424363"/>
            <a:ext cx="5175250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 userDrawn="1"/>
        </p:nvSpPr>
        <p:spPr>
          <a:xfrm>
            <a:off x="8963025" y="996950"/>
            <a:ext cx="914400" cy="914400"/>
          </a:xfrm>
          <a:prstGeom prst="rect">
            <a:avLst/>
          </a:prstGeom>
        </p:spPr>
        <p:txBody>
          <a:bodyPr wrap="none"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lang="en-US" dirty="0">
              <a:solidFill>
                <a:srgbClr val="C3C3C3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1301750" y="6602413"/>
            <a:ext cx="3306763" cy="365125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2013</a:t>
            </a:r>
            <a:endParaRPr lang="en-US" sz="800" dirty="0">
              <a:latin typeface="+mn-lt"/>
              <a:ea typeface="+mn-ea"/>
              <a:cs typeface="+mn-cs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37411" y="2006010"/>
            <a:ext cx="8259884" cy="98665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454025">
              <a:tabLst/>
              <a:defRPr sz="4800"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437411" y="2992663"/>
            <a:ext cx="8259884" cy="6402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4658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C92467FF-63EE-094F-90CE-4C22793BA0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69" r:id="rId2"/>
    <p:sldLayoutId id="2147483665" r:id="rId3"/>
    <p:sldLayoutId id="2147483660" r:id="rId4"/>
  </p:sldLayoutIdLst>
  <p:hf hd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ヒラギノ角ゴ Pro W3" charset="-128"/>
          <a:cs typeface="ヒラギノ角ゴ Pro W3" charset="-128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ヒラギノ角ゴ Pro W3" charset="-128"/>
          <a:cs typeface="ヒラギノ角ゴ Pro W3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ヒラギノ角ゴ Pro W3" charset="-128"/>
          <a:cs typeface="ヒラギノ角ゴ Pro W3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ヒラギノ角ゴ Pro W3" charset="-128"/>
          <a:cs typeface="ヒラギノ角ゴ Pro W3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ヒラギノ角ゴ Pro W3" charset="-128"/>
          <a:cs typeface="ヒラギノ角ゴ Pro W3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ヒラギノ角ゴ Pro W3" charset="-128"/>
          <a:cs typeface="ヒラギノ角ゴ Pro W3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ヒラギノ角ゴ Pro W3" charset="-128"/>
          <a:cs typeface="ヒラギノ角ゴ Pro W3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ヒラギノ角ゴ Pro W3" charset="-128"/>
          <a:cs typeface="ヒラギノ角ゴ Pro W3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916" y="1070617"/>
            <a:ext cx="8431088" cy="1603633"/>
          </a:xfrm>
        </p:spPr>
        <p:txBody>
          <a:bodyPr/>
          <a:lstStyle/>
          <a:p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HiveServer2 </a:t>
            </a:r>
            <a:r>
              <a:rPr lang="en-US" sz="4400" dirty="0"/>
              <a:t>HA/Rolling Upgrade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26916" y="4684337"/>
            <a:ext cx="4473575" cy="475877"/>
          </a:xfrm>
        </p:spPr>
        <p:txBody>
          <a:bodyPr/>
          <a:lstStyle/>
          <a:p>
            <a:r>
              <a:rPr lang="en-US" dirty="0" smtClean="0"/>
              <a:t>April 2015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Page </a:t>
            </a:r>
            <a:fld id="{10C0D0BB-98A3-7C42-83C1-132C7944CB3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7241" y="2963322"/>
            <a:ext cx="4849114" cy="168652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Vaibhav Gumashta</a:t>
            </a:r>
          </a:p>
          <a:p>
            <a:r>
              <a:rPr lang="en-US" dirty="0" err="1" smtClean="0"/>
              <a:t>vgumashta@hortonworks.com</a:t>
            </a:r>
            <a:endParaRPr lang="en-US" dirty="0" smtClean="0"/>
          </a:p>
          <a:p>
            <a:r>
              <a:rPr lang="en-US" dirty="0"/>
              <a:t>@</a:t>
            </a:r>
            <a:r>
              <a:rPr lang="en-US" dirty="0" err="1"/>
              <a:t>vaibhavgumashta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90352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3C1B2A0A-8F71-0647-B921-0CE0F4746A46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No out of </a:t>
            </a:r>
            <a:r>
              <a:rPr lang="en-US" dirty="0" smtClean="0"/>
              <a:t>box </a:t>
            </a:r>
            <a:r>
              <a:rPr lang="en-US" dirty="0"/>
              <a:t>HA</a:t>
            </a:r>
          </a:p>
          <a:p>
            <a:pPr lvl="1"/>
            <a:r>
              <a:rPr lang="en-US" dirty="0"/>
              <a:t>Using external load </a:t>
            </a:r>
            <a:r>
              <a:rPr lang="en-US" dirty="0" smtClean="0"/>
              <a:t>balancer.</a:t>
            </a:r>
            <a:endParaRPr lang="en-US" dirty="0"/>
          </a:p>
          <a:p>
            <a:r>
              <a:rPr lang="en-US" dirty="0"/>
              <a:t>No Rolling Upgrade</a:t>
            </a:r>
          </a:p>
          <a:p>
            <a:pPr lvl="1"/>
            <a:r>
              <a:rPr lang="en-US" dirty="0"/>
              <a:t>Upgrade </a:t>
            </a:r>
            <a:r>
              <a:rPr lang="en-US" dirty="0" smtClean="0"/>
              <a:t>downtime.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HiveServer2 &lt; Hive 14</a:t>
            </a:r>
          </a:p>
        </p:txBody>
      </p:sp>
    </p:spTree>
    <p:extLst>
      <p:ext uri="{BB962C8B-B14F-4D97-AF65-F5344CB8AC3E}">
        <p14:creationId xmlns:p14="http://schemas.microsoft.com/office/powerpoint/2010/main" val="104292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3C1B2A0A-8F71-0647-B921-0CE0F4746A46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3510307"/>
            <a:ext cx="8229600" cy="2956324"/>
          </a:xfrm>
        </p:spPr>
        <p:txBody>
          <a:bodyPr/>
          <a:lstStyle/>
          <a:p>
            <a:r>
              <a:rPr lang="en-US" sz="2200" b="0" dirty="0" smtClean="0"/>
              <a:t>HiveServer2 instances create persistent ephemeral node (thanks Apache Curator!) on </a:t>
            </a:r>
            <a:r>
              <a:rPr lang="en-US" sz="2200" b="0" dirty="0" err="1" smtClean="0"/>
              <a:t>ZooKeeper</a:t>
            </a:r>
            <a:r>
              <a:rPr lang="en-US" sz="2200" b="0" dirty="0" smtClean="0"/>
              <a:t> under a configurable namespace.</a:t>
            </a:r>
          </a:p>
          <a:p>
            <a:r>
              <a:rPr lang="en-US" sz="2200" b="0" dirty="0" smtClean="0"/>
              <a:t> JDBC driver randomly picks an HS2 instance from ZK &amp; opens a sticky session.</a:t>
            </a:r>
          </a:p>
          <a:p>
            <a:r>
              <a:rPr lang="en-US" sz="2200" b="0" dirty="0" smtClean="0"/>
              <a:t>Security note: on secure cluster, namespace</a:t>
            </a:r>
            <a:r>
              <a:rPr lang="en-US" sz="2200" b="0" dirty="0"/>
              <a:t> </a:t>
            </a:r>
            <a:r>
              <a:rPr lang="en-US" sz="2200" b="0" dirty="0" smtClean="0"/>
              <a:t>&amp; nodes owned by user running HS2 process (HS2 – ZK </a:t>
            </a:r>
            <a:r>
              <a:rPr lang="en-US" sz="2200" b="0" dirty="0" err="1" smtClean="0"/>
              <a:t>kerberized</a:t>
            </a:r>
            <a:r>
              <a:rPr lang="en-US" sz="2200" b="0" dirty="0" smtClean="0"/>
              <a:t>); JDBC only has read access.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HIVE-8376 : Dynamic service discovery</a:t>
            </a:r>
          </a:p>
        </p:txBody>
      </p:sp>
      <p:pic>
        <p:nvPicPr>
          <p:cNvPr id="6" name="Picture 5" descr="https://lh3.googleusercontent.com/2GtvdPC8CsuPSr7ogeiRv2k7z9RZ2oWVKlwjKJn5M0LtYAG8ojxSQoO0OibIbN3wTknrxhXaP5yw29Ss9MMD1A5YyBxqkNg_cOZuCvXFDb4PzXevV_epFvzPC6hEuAhQrCCnyv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137" y="1176538"/>
            <a:ext cx="6267221" cy="2171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2377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3C1B2A0A-8F71-0647-B921-0CE0F4746A4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b="0" dirty="0"/>
              <a:t>Bring up </a:t>
            </a:r>
            <a:r>
              <a:rPr lang="en-US" sz="2200" b="0" dirty="0" smtClean="0"/>
              <a:t>ZK and </a:t>
            </a:r>
            <a:r>
              <a:rPr lang="en-US" sz="2200" b="0" dirty="0"/>
              <a:t>set the following:</a:t>
            </a:r>
          </a:p>
          <a:p>
            <a:r>
              <a:rPr lang="en-US" sz="2200" b="0" dirty="0">
                <a:latin typeface="Courier New"/>
                <a:cs typeface="Courier New"/>
              </a:rPr>
              <a:t>hive.server2.support.dynamic.service.discovery : </a:t>
            </a:r>
            <a:r>
              <a:rPr lang="en-US" sz="2200" b="0" dirty="0" smtClean="0">
                <a:latin typeface="Courier New"/>
                <a:cs typeface="Courier New"/>
              </a:rPr>
              <a:t>true.</a:t>
            </a:r>
            <a:endParaRPr lang="en-US" sz="2200" b="0" dirty="0">
              <a:latin typeface="Courier New"/>
              <a:cs typeface="Courier New"/>
            </a:endParaRPr>
          </a:p>
          <a:p>
            <a:r>
              <a:rPr lang="en-US" sz="2200" b="0" dirty="0" err="1" smtClean="0">
                <a:latin typeface="Courier New"/>
                <a:cs typeface="Courier New"/>
              </a:rPr>
              <a:t>hive.zookeeper.quorum</a:t>
            </a:r>
            <a:r>
              <a:rPr lang="en-US" sz="2200" b="0" dirty="0">
                <a:cs typeface="Courier New"/>
              </a:rPr>
              <a:t> </a:t>
            </a:r>
            <a:r>
              <a:rPr lang="en-US" sz="2200" b="0" dirty="0" smtClean="0">
                <a:cs typeface="Courier New"/>
              </a:rPr>
              <a:t>:</a:t>
            </a:r>
            <a:r>
              <a:rPr lang="en-US" sz="2200" b="0" dirty="0" smtClean="0">
                <a:latin typeface="Courier New"/>
                <a:cs typeface="Courier New"/>
              </a:rPr>
              <a:t> &lt;host1</a:t>
            </a:r>
            <a:r>
              <a:rPr lang="en-US" sz="2200" b="0" dirty="0">
                <a:latin typeface="Courier New"/>
                <a:cs typeface="Courier New"/>
              </a:rPr>
              <a:t>:port1, host2:port2, host3:</a:t>
            </a:r>
            <a:r>
              <a:rPr lang="en-US" sz="2200" b="0" dirty="0" smtClean="0">
                <a:latin typeface="Courier New"/>
                <a:cs typeface="Courier New"/>
              </a:rPr>
              <a:t>port3&gt; </a:t>
            </a:r>
            <a:r>
              <a:rPr lang="en-US" sz="2200" b="0" dirty="0">
                <a:cs typeface="Courier New"/>
              </a:rPr>
              <a:t>(comma separated list of </a:t>
            </a:r>
            <a:r>
              <a:rPr lang="en-US" sz="2200" b="0" dirty="0" smtClean="0">
                <a:cs typeface="Courier New"/>
              </a:rPr>
              <a:t>ZK </a:t>
            </a:r>
            <a:r>
              <a:rPr lang="en-US" sz="2200" b="0" dirty="0" err="1" smtClean="0">
                <a:cs typeface="Courier New"/>
              </a:rPr>
              <a:t>host:port</a:t>
            </a:r>
            <a:r>
              <a:rPr lang="en-US" sz="2200" b="0" dirty="0" smtClean="0">
                <a:cs typeface="Courier New"/>
              </a:rPr>
              <a:t>).</a:t>
            </a:r>
            <a:endParaRPr lang="en-US" sz="2200" b="0" dirty="0">
              <a:cs typeface="Courier New"/>
            </a:endParaRPr>
          </a:p>
          <a:p>
            <a:r>
              <a:rPr lang="en-US" sz="2200" b="0" dirty="0">
                <a:latin typeface="Courier New"/>
                <a:cs typeface="Courier New"/>
              </a:rPr>
              <a:t>hive.server2.</a:t>
            </a:r>
            <a:r>
              <a:rPr lang="en-US" sz="2200" b="0" dirty="0" smtClean="0">
                <a:latin typeface="Courier New"/>
                <a:cs typeface="Courier New"/>
              </a:rPr>
              <a:t>zookeeper.namespace : </a:t>
            </a:r>
            <a:r>
              <a:rPr lang="en-US" sz="2200" b="0" dirty="0">
                <a:latin typeface="Courier New"/>
                <a:cs typeface="Courier New"/>
              </a:rPr>
              <a:t>&lt;namespace&gt;. </a:t>
            </a:r>
            <a:r>
              <a:rPr lang="en-US" sz="2200" b="0" dirty="0">
                <a:cs typeface="Courier New"/>
              </a:rPr>
              <a:t>Each </a:t>
            </a:r>
            <a:r>
              <a:rPr lang="en-US" sz="2200" b="0" dirty="0" smtClean="0">
                <a:cs typeface="Courier New"/>
              </a:rPr>
              <a:t>HS2 instance </a:t>
            </a:r>
            <a:r>
              <a:rPr lang="en-US" sz="2200" b="0" dirty="0">
                <a:cs typeface="Courier New"/>
              </a:rPr>
              <a:t>that comes up will create a </a:t>
            </a:r>
            <a:r>
              <a:rPr lang="en-US" sz="2200" b="0" dirty="0" err="1">
                <a:cs typeface="Courier New"/>
              </a:rPr>
              <a:t>znode</a:t>
            </a:r>
            <a:r>
              <a:rPr lang="en-US" sz="2200" b="0" dirty="0">
                <a:cs typeface="Courier New"/>
              </a:rPr>
              <a:t> under this namespace (default : hiveserver2).</a:t>
            </a:r>
          </a:p>
          <a:p>
            <a:r>
              <a:rPr lang="en-US" sz="2200" b="0" dirty="0" err="1">
                <a:latin typeface="Courier New"/>
                <a:cs typeface="Courier New"/>
              </a:rPr>
              <a:t>hive.zookeeper.session.timeout</a:t>
            </a:r>
            <a:r>
              <a:rPr lang="en-US" sz="2200" b="0" dirty="0">
                <a:latin typeface="Courier New"/>
                <a:cs typeface="Courier New"/>
              </a:rPr>
              <a:t> : &lt;timeout&gt; </a:t>
            </a:r>
            <a:r>
              <a:rPr lang="en-US" sz="2200" b="0" dirty="0">
                <a:cs typeface="Courier New"/>
              </a:rPr>
              <a:t>(default : 600s)</a:t>
            </a:r>
            <a:r>
              <a:rPr lang="en-US" sz="2200" b="0" dirty="0" smtClean="0">
                <a:cs typeface="Courier New"/>
              </a:rPr>
              <a:t>.</a:t>
            </a:r>
            <a:endParaRPr lang="en-US" sz="2200" b="0" dirty="0">
              <a:cs typeface="Courier New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HA : Server Settings</a:t>
            </a:r>
          </a:p>
        </p:txBody>
      </p:sp>
    </p:spTree>
    <p:extLst>
      <p:ext uri="{BB962C8B-B14F-4D97-AF65-F5344CB8AC3E}">
        <p14:creationId xmlns:p14="http://schemas.microsoft.com/office/powerpoint/2010/main" val="1286983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3C1B2A0A-8F71-0647-B921-0CE0F4746A46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2000" b="0" dirty="0" smtClean="0"/>
              <a:t>JDBC </a:t>
            </a:r>
            <a:r>
              <a:rPr lang="en-US" sz="2000" b="0" dirty="0" err="1" smtClean="0"/>
              <a:t>url</a:t>
            </a:r>
            <a:r>
              <a:rPr lang="en-US" sz="2000" b="0" dirty="0" smtClean="0"/>
              <a:t>: </a:t>
            </a:r>
          </a:p>
          <a:p>
            <a:pPr marL="0" indent="0">
              <a:buNone/>
            </a:pPr>
            <a:r>
              <a:rPr lang="en-US" sz="2000" b="0" dirty="0" smtClean="0">
                <a:latin typeface="Courier New"/>
                <a:cs typeface="Courier New"/>
              </a:rPr>
              <a:t>jdbc:hive2</a:t>
            </a:r>
            <a:r>
              <a:rPr lang="en-US" sz="2000" b="0" dirty="0">
                <a:latin typeface="Courier New"/>
                <a:cs typeface="Courier New"/>
              </a:rPr>
              <a:t>://</a:t>
            </a:r>
            <a:r>
              <a:rPr lang="en-US" sz="2000" b="0" dirty="0" smtClean="0">
                <a:latin typeface="Courier New"/>
                <a:cs typeface="Courier New"/>
              </a:rPr>
              <a:t>&lt;</a:t>
            </a:r>
            <a:r>
              <a:rPr lang="en-US" sz="2000" b="0" dirty="0" err="1" smtClean="0">
                <a:latin typeface="Courier New"/>
                <a:cs typeface="Courier New"/>
              </a:rPr>
              <a:t>zk_ensemble</a:t>
            </a:r>
            <a:r>
              <a:rPr lang="en-US" sz="2000" b="0" dirty="0" smtClean="0">
                <a:latin typeface="Courier New"/>
                <a:cs typeface="Courier New"/>
              </a:rPr>
              <a:t>&gt;</a:t>
            </a:r>
            <a:r>
              <a:rPr lang="en-US" sz="2000" b="0" dirty="0">
                <a:latin typeface="Courier New"/>
                <a:cs typeface="Courier New"/>
              </a:rPr>
              <a:t>/;</a:t>
            </a:r>
            <a:r>
              <a:rPr lang="en-US" sz="2000" b="0" dirty="0" err="1">
                <a:latin typeface="Courier New"/>
                <a:cs typeface="Courier New"/>
              </a:rPr>
              <a:t>serviceDiscoveryMode</a:t>
            </a:r>
            <a:r>
              <a:rPr lang="en-US" sz="2000" b="0" dirty="0">
                <a:latin typeface="Courier New"/>
                <a:cs typeface="Courier New"/>
              </a:rPr>
              <a:t>=</a:t>
            </a:r>
            <a:r>
              <a:rPr lang="en-US" sz="2000" b="0" dirty="0" err="1">
                <a:latin typeface="Courier New"/>
                <a:cs typeface="Courier New"/>
              </a:rPr>
              <a:t>zooKeeper;zooKeeperNamespace</a:t>
            </a:r>
            <a:r>
              <a:rPr lang="en-US" sz="2000" b="0" dirty="0">
                <a:latin typeface="Courier New"/>
                <a:cs typeface="Courier New"/>
              </a:rPr>
              <a:t>=</a:t>
            </a:r>
            <a:r>
              <a:rPr lang="en-US" sz="2000" b="0" dirty="0" smtClean="0">
                <a:latin typeface="Courier New"/>
                <a:cs typeface="Courier New"/>
              </a:rPr>
              <a:t>&lt;hs2_zk_namespace&gt;</a:t>
            </a:r>
            <a:r>
              <a:rPr lang="en-US" sz="2000" b="0" dirty="0" smtClean="0"/>
              <a:t>. </a:t>
            </a:r>
          </a:p>
          <a:p>
            <a:r>
              <a:rPr lang="en-US" sz="2000" b="0" dirty="0" smtClean="0"/>
              <a:t>JDBC driver connects to ZK, &amp; selects an HS2 instance at random. Creates a sticky session to the server instance.</a:t>
            </a:r>
            <a:endParaRPr lang="en-US" sz="2000" b="0" dirty="0" smtClean="0">
              <a:cs typeface="Courier New"/>
            </a:endParaRPr>
          </a:p>
          <a:p>
            <a:endParaRPr lang="en-US" sz="2000" b="0" dirty="0"/>
          </a:p>
          <a:p>
            <a:endParaRPr lang="en-US" sz="2000" b="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HA : JDBC </a:t>
            </a:r>
            <a:r>
              <a:rPr lang="en-US" dirty="0" smtClean="0"/>
              <a:t>Settings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983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3C1B2A0A-8F71-0647-B921-0CE0F4746A4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2200" b="0" dirty="0" smtClean="0"/>
              <a:t>Ensure settings are in place as shown before.</a:t>
            </a:r>
          </a:p>
          <a:p>
            <a:r>
              <a:rPr lang="en-US" sz="2200" b="0" dirty="0" smtClean="0"/>
              <a:t>Start HS2 instances of version1.</a:t>
            </a:r>
          </a:p>
          <a:p>
            <a:r>
              <a:rPr lang="en-US" sz="2200" b="0" dirty="0" smtClean="0"/>
              <a:t>When upgrading, start instances of version2.</a:t>
            </a:r>
          </a:p>
          <a:p>
            <a:r>
              <a:rPr lang="en-US" sz="2200" b="0" dirty="0" smtClean="0"/>
              <a:t>Now run: </a:t>
            </a:r>
          </a:p>
          <a:p>
            <a:pPr marL="0" indent="0">
              <a:buNone/>
            </a:pPr>
            <a:r>
              <a:rPr lang="en-US" sz="2200" b="0" dirty="0" smtClean="0">
                <a:latin typeface="Courier New"/>
                <a:cs typeface="Courier New"/>
              </a:rPr>
              <a:t>hive –service hiveserver2 –deregister version1</a:t>
            </a:r>
          </a:p>
          <a:p>
            <a:pPr marL="0" indent="0">
              <a:buNone/>
            </a:pPr>
            <a:r>
              <a:rPr lang="en-US" sz="2200" b="0" dirty="0" smtClean="0"/>
              <a:t>(version1 servers will shut down when they don’t have active sessions anymore).</a:t>
            </a:r>
          </a:p>
          <a:p>
            <a:r>
              <a:rPr lang="en-US" sz="2200" b="0" dirty="0" smtClean="0"/>
              <a:t>New JDBC clients will now pick up the new versions from ZK.</a:t>
            </a:r>
          </a:p>
          <a:p>
            <a:endParaRPr lang="en-US" sz="2200" b="0" dirty="0"/>
          </a:p>
          <a:p>
            <a:endParaRPr lang="en-US" sz="2200" b="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Rolling Upgrade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86787" y="6721201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C3C3C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6983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3C1B2A0A-8F71-0647-B921-0CE0F4746A46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2200" b="0" dirty="0" smtClean="0"/>
              <a:t>Doesn’t support non-sticky sessions.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Current limitations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86787" y="6721201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C3C3C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6664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4316" y="1659085"/>
            <a:ext cx="8431088" cy="1603633"/>
          </a:xfrm>
        </p:spPr>
        <p:txBody>
          <a:bodyPr/>
          <a:lstStyle/>
          <a:p>
            <a:r>
              <a:rPr lang="en-US" sz="4400" dirty="0"/>
              <a:t/>
            </a:r>
            <a:br>
              <a:rPr lang="en-US" sz="4400" dirty="0"/>
            </a:br>
            <a:r>
              <a:rPr lang="en-US" sz="4400" dirty="0" smtClean="0"/>
              <a:t>Thank </a:t>
            </a:r>
            <a:r>
              <a:rPr lang="en-US" sz="4400" dirty="0"/>
              <a:t>You!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Page </a:t>
            </a:r>
            <a:fld id="{10C0D0BB-98A3-7C42-83C1-132C7944CB3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Questions </a:t>
            </a:r>
            <a:r>
              <a:rPr lang="en-US" dirty="0"/>
              <a:t>&amp; Answers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304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Hortonworks_PPT_5temp">
  <a:themeElements>
    <a:clrScheme name="Hortonworks">
      <a:dk1>
        <a:sysClr val="windowText" lastClr="000000"/>
      </a:dk1>
      <a:lt1>
        <a:srgbClr val="1E1E1E"/>
      </a:lt1>
      <a:dk2>
        <a:srgbClr val="FFFFFF"/>
      </a:dk2>
      <a:lt2>
        <a:srgbClr val="FFFFFF"/>
      </a:lt2>
      <a:accent1>
        <a:srgbClr val="69BE28"/>
      </a:accent1>
      <a:accent2>
        <a:srgbClr val="1E1E1E"/>
      </a:accent2>
      <a:accent3>
        <a:srgbClr val="44697D"/>
      </a:accent3>
      <a:accent4>
        <a:srgbClr val="818A8F"/>
      </a:accent4>
      <a:accent5>
        <a:srgbClr val="E17000"/>
      </a:accent5>
      <a:accent6>
        <a:srgbClr val="7F7F7F"/>
      </a:accent6>
      <a:hlink>
        <a:srgbClr val="FFFFFF"/>
      </a:hlink>
      <a:folHlink>
        <a:srgbClr val="FFFFF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 lnSpcReduction="10000"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C3C3C3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Hortonworks_PPT_5temp</Template>
  <TotalTime>15265</TotalTime>
  <Words>322</Words>
  <Application>Microsoft Macintosh PowerPoint</Application>
  <PresentationFormat>On-screen Show (4:3)</PresentationFormat>
  <Paragraphs>47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Hortonworks_PPT_5temp</vt:lpstr>
      <vt:lpstr> HiveServer2 HA/Rolling Upgrade</vt:lpstr>
      <vt:lpstr>HiveServer2 &lt; Hive 14</vt:lpstr>
      <vt:lpstr>HIVE-8376 : Dynamic service discovery</vt:lpstr>
      <vt:lpstr>HA : Server Settings</vt:lpstr>
      <vt:lpstr>HA : JDBC Settings </vt:lpstr>
      <vt:lpstr>Rolling Upgrade</vt:lpstr>
      <vt:lpstr>Current limitations</vt:lpstr>
      <vt:lpstr> Thank You!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ACID updates to Apache Hive</dc:title>
  <dc:subject/>
  <dc:creator>Owen O'Malley</dc:creator>
  <cp:keywords/>
  <dc:description/>
  <cp:lastModifiedBy>Vaibhav Gumashta</cp:lastModifiedBy>
  <cp:revision>359</cp:revision>
  <cp:lastPrinted>2011-11-07T16:43:46Z</cp:lastPrinted>
  <dcterms:created xsi:type="dcterms:W3CDTF">2011-12-12T20:01:28Z</dcterms:created>
  <dcterms:modified xsi:type="dcterms:W3CDTF">2015-04-23T01:16:26Z</dcterms:modified>
  <cp:category/>
</cp:coreProperties>
</file>