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3" r:id="rId4"/>
    <p:sldId id="277" r:id="rId5"/>
    <p:sldId id="278" r:id="rId6"/>
    <p:sldId id="274" r:id="rId7"/>
    <p:sldId id="275" r:id="rId8"/>
    <p:sldId id="276" r:id="rId9"/>
    <p:sldId id="279" r:id="rId10"/>
    <p:sldId id="26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697D"/>
    <a:srgbClr val="69BE28"/>
    <a:srgbClr val="E17000"/>
    <a:srgbClr val="1E1E1E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31" autoAdjust="0"/>
  </p:normalViewPr>
  <p:slideViewPr>
    <p:cSldViewPr snapToGrid="0" snapToObjects="1" showGuides="1">
      <p:cViewPr varScale="1">
        <p:scale>
          <a:sx n="180" d="100"/>
          <a:sy n="180" d="100"/>
        </p:scale>
        <p:origin x="-120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D81165-85A7-0E44-B016-EA4C0EAD8F21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1ACFB0-C086-1C46-9148-0A44A70DB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9A6F32-65BE-CC43-819C-4DE6A222013B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374085-3E80-6E4B-8D15-AE111E3F1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7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74085-3E80-6E4B-8D15-AE111E3F12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6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30238" y="987425"/>
            <a:ext cx="184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27038" y="6545263"/>
            <a:ext cx="3305175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27038" y="3379799"/>
            <a:ext cx="4473575" cy="1077901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0C0D0BB-98A3-7C42-83C1-132C7944C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 t="39999" b="8000"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rgbClr val="C3C3C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3306763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54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01750" y="6453188"/>
            <a:ext cx="28956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C92467FF-63EE-094F-90CE-4C22793BA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2013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174750" y="6476207"/>
            <a:ext cx="5251450" cy="252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lumn Slide Lin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 numCol="2" spcCol="118872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597400" y="1162050"/>
            <a:ext cx="3911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65888"/>
            <a:ext cx="5251450" cy="252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144588"/>
            <a:ext cx="8229600" cy="52197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493325"/>
            <a:ext cx="8229600" cy="56264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</p:spTree>
    <p:extLst>
      <p:ext uri="{BB962C8B-B14F-4D97-AF65-F5344CB8AC3E}">
        <p14:creationId xmlns:p14="http://schemas.microsoft.com/office/powerpoint/2010/main" val="1763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301750" y="6602413"/>
            <a:ext cx="2895600" cy="228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BE3614C6-9B97-DA43-9EC2-F20645947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301750" y="6453188"/>
            <a:ext cx="525145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41148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spcAft>
                <a:spcPts val="1200"/>
              </a:spcAft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686300" y="1165225"/>
            <a:ext cx="4000500" cy="49545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0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Picture/Diagram/Chart goes here.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27038" y="6602413"/>
            <a:ext cx="3305175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800" dirty="0">
                <a:latin typeface="+mn-lt"/>
                <a:ea typeface="+mn-ea"/>
                <a:cs typeface="+mn-cs"/>
              </a:rPr>
              <a:t>© Hortonworks Inc. </a:t>
            </a:r>
            <a:r>
              <a:rPr lang="en-US" sz="800" dirty="0" smtClean="0">
                <a:latin typeface="+mn-lt"/>
                <a:ea typeface="+mn-ea"/>
                <a:cs typeface="+mn-cs"/>
              </a:rPr>
              <a:t>2011</a:t>
            </a:r>
            <a:endParaRPr lang="en-US" sz="8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26916" y="2015289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540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26916" y="3001942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7038" y="6453188"/>
            <a:ext cx="6126162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Architecting the Future of Big Data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55195364-CB26-204E-9D19-22CA26A13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6" r:id="rId4"/>
    <p:sldLayoutId id="2147483662" r:id="rId5"/>
    <p:sldLayoutId id="2147483663" r:id="rId6"/>
    <p:sldLayoutId id="2147483665" r:id="rId7"/>
    <p:sldLayoutId id="2147483664" r:id="rId8"/>
    <p:sldLayoutId id="2147483659" r:id="rId9"/>
    <p:sldLayoutId id="2147483660" r:id="rId10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Secure SQL Standard based Authorization for Apache Hive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Thejas Nair</a:t>
            </a:r>
            <a:endParaRPr lang="en-US" dirty="0"/>
          </a:p>
          <a:p>
            <a:r>
              <a:rPr lang="en-US" dirty="0" smtClean="0"/>
              <a:t>@</a:t>
            </a:r>
            <a:r>
              <a:rPr lang="en-US" dirty="0" err="1" smtClean="0"/>
              <a:t>thejasn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10C0D0BB-98A3-7C42-83C1-132C7944CB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8111" y="6660444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4222" y="662516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0500" y="669572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4278" y="6618111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444" y="667455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Details in functional spec in </a:t>
            </a:r>
            <a:r>
              <a:rPr lang="en-US" dirty="0"/>
              <a:t>HIVE-5837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C92467FF-63EE-094F-90CE-4C22793BA0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3200" dirty="0" smtClean="0"/>
              <a:t>Unsecure fine grained authorization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Supports authorization on views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Incomplete model </a:t>
            </a:r>
          </a:p>
          <a:p>
            <a:pPr marL="1085850" lvl="2" indent="-171450">
              <a:buFont typeface="Arial"/>
              <a:buChar char="•"/>
            </a:pPr>
            <a:r>
              <a:rPr lang="en-US" sz="2000" dirty="0" smtClean="0"/>
              <a:t>No </a:t>
            </a:r>
            <a:r>
              <a:rPr lang="en-US" sz="2000" dirty="0"/>
              <a:t>authorization </a:t>
            </a:r>
            <a:r>
              <a:rPr lang="en-US" sz="2000" dirty="0" smtClean="0"/>
              <a:t>for access control statements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Client side checks, but lacks features to secure the client</a:t>
            </a:r>
          </a:p>
          <a:p>
            <a:pPr marL="171450" indent="-171450">
              <a:buFont typeface="Arial"/>
              <a:buChar char="•"/>
            </a:pPr>
            <a:r>
              <a:rPr lang="en-US" sz="3200" dirty="0" smtClean="0"/>
              <a:t>Secure coarse grained storage 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Secure, storage based </a:t>
            </a:r>
            <a:r>
              <a:rPr lang="en-US" sz="2400" dirty="0"/>
              <a:t>authorization </a:t>
            </a:r>
            <a:endParaRPr lang="en-US" sz="2400" dirty="0" smtClean="0"/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Works on </a:t>
            </a:r>
            <a:r>
              <a:rPr lang="en-US" sz="2400" dirty="0" err="1" smtClean="0"/>
              <a:t>metastore</a:t>
            </a:r>
            <a:r>
              <a:rPr lang="en-US" sz="2400" dirty="0" smtClean="0"/>
              <a:t> server, </a:t>
            </a:r>
            <a:r>
              <a:rPr lang="en-US" sz="2400" dirty="0"/>
              <a:t>provides authorization </a:t>
            </a:r>
            <a:r>
              <a:rPr lang="en-US" sz="2400" dirty="0" smtClean="0"/>
              <a:t>for </a:t>
            </a:r>
            <a:r>
              <a:rPr lang="en-US" sz="2400" dirty="0" err="1" smtClean="0"/>
              <a:t>hcat</a:t>
            </a:r>
            <a:r>
              <a:rPr lang="en-US" sz="2400" dirty="0" smtClean="0"/>
              <a:t> users (pig, MR,..)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Does not work on views</a:t>
            </a:r>
          </a:p>
          <a:p>
            <a:pPr marL="628650" lvl="1" indent="-1714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85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Standard based authorization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68275" lvl="0" indent="-168275">
              <a:buClr>
                <a:srgbClr val="69BE28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Model based </a:t>
            </a:r>
            <a:r>
              <a:rPr lang="en-US" sz="2800" dirty="0">
                <a:solidFill>
                  <a:prstClr val="black"/>
                </a:solidFill>
                <a:cs typeface="Arial"/>
              </a:rPr>
              <a:t>on SQL:</a:t>
            </a:r>
            <a:r>
              <a:rPr lang="en-US" sz="2800" dirty="0" smtClean="0">
                <a:solidFill>
                  <a:prstClr val="black"/>
                </a:solidFill>
                <a:cs typeface="Arial"/>
              </a:rPr>
              <a:t>2011</a:t>
            </a:r>
            <a:endParaRPr lang="en-US" sz="2800" dirty="0">
              <a:solidFill>
                <a:prstClr val="black"/>
              </a:solidFill>
              <a:cs typeface="Arial"/>
            </a:endParaRPr>
          </a:p>
          <a:p>
            <a:pPr marL="168275" lvl="0" indent="-168275">
              <a:buClr>
                <a:srgbClr val="69BE28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Fine grained authorization</a:t>
            </a:r>
          </a:p>
          <a:p>
            <a:pPr marL="168275" lvl="0" indent="-168275">
              <a:buClr>
                <a:srgbClr val="69BE28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Hive client side checks – (in HiveServer2)</a:t>
            </a:r>
          </a:p>
          <a:p>
            <a:pPr marL="168275" lvl="0" indent="-168275">
              <a:buClr>
                <a:srgbClr val="69BE28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Authorization checks for user submitting query</a:t>
            </a:r>
          </a:p>
          <a:p>
            <a:pPr marL="168275" lvl="0" indent="-168275">
              <a:buClr>
                <a:srgbClr val="69BE28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cs typeface="Arial"/>
              </a:rPr>
              <a:t>Query run as HiveServer2 user</a:t>
            </a:r>
          </a:p>
          <a:p>
            <a:pPr lvl="0">
              <a:buClr>
                <a:srgbClr val="69BE28"/>
              </a:buClr>
            </a:pPr>
            <a:endParaRPr lang="en-US" sz="2800" dirty="0" smtClean="0">
              <a:solidFill>
                <a:prstClr val="black"/>
              </a:solidFill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2800" dirty="0" smtClean="0"/>
              <a:t>Data accessible to HiveServer2 (HS2) user</a:t>
            </a:r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Disable non </a:t>
            </a:r>
            <a:r>
              <a:rPr lang="en-US" sz="2800" dirty="0" err="1" smtClean="0"/>
              <a:t>sql</a:t>
            </a:r>
            <a:r>
              <a:rPr lang="en-US" sz="2800" dirty="0" smtClean="0"/>
              <a:t> commands (</a:t>
            </a:r>
            <a:r>
              <a:rPr lang="en-US" sz="2800" dirty="0" err="1" smtClean="0"/>
              <a:t>dfs</a:t>
            </a:r>
            <a:r>
              <a:rPr lang="en-US" sz="2800" dirty="0" smtClean="0"/>
              <a:t>, shell, transform), untrusted </a:t>
            </a:r>
            <a:r>
              <a:rPr lang="en-US" sz="2800" dirty="0" err="1" smtClean="0"/>
              <a:t>udfs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79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pig, MR users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2400" dirty="0" smtClean="0"/>
              <a:t>Pig/MR do not use hive client, uses </a:t>
            </a:r>
            <a:r>
              <a:rPr lang="en-US" sz="2400" dirty="0" err="1" smtClean="0"/>
              <a:t>hcatalog</a:t>
            </a:r>
            <a:r>
              <a:rPr lang="en-US" sz="2400" dirty="0"/>
              <a:t> </a:t>
            </a:r>
            <a:r>
              <a:rPr lang="en-US" sz="2400" dirty="0" smtClean="0"/>
              <a:t>( =&gt; </a:t>
            </a:r>
            <a:r>
              <a:rPr lang="en-US" sz="2400" dirty="0" err="1" smtClean="0"/>
              <a:t>metastore</a:t>
            </a:r>
            <a:r>
              <a:rPr lang="en-US" sz="2400" dirty="0" smtClean="0"/>
              <a:t> </a:t>
            </a:r>
            <a:r>
              <a:rPr lang="en-US" sz="2400" dirty="0" err="1" smtClean="0"/>
              <a:t>api</a:t>
            </a:r>
            <a:r>
              <a:rPr lang="en-US" sz="2400" dirty="0" smtClean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Storage based </a:t>
            </a:r>
            <a:r>
              <a:rPr lang="en-US" sz="2400" dirty="0"/>
              <a:t>authorization </a:t>
            </a:r>
            <a:r>
              <a:rPr lang="en-US" sz="2400" dirty="0" smtClean="0"/>
              <a:t>(SBA) can be enabled on </a:t>
            </a:r>
            <a:r>
              <a:rPr lang="en-US" sz="2400" dirty="0" err="1" smtClean="0"/>
              <a:t>metastore</a:t>
            </a:r>
            <a:r>
              <a:rPr lang="en-US" sz="2400" dirty="0" smtClean="0"/>
              <a:t> server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New </a:t>
            </a:r>
            <a:r>
              <a:rPr lang="en-US" sz="2400" dirty="0"/>
              <a:t>authorization </a:t>
            </a:r>
            <a:r>
              <a:rPr lang="en-US" sz="2400" dirty="0" smtClean="0"/>
              <a:t>model requires HS2 user to have access on storage =&gt; SBA pass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 smtClean="0"/>
              <a:t>Pig/MR users are often the ‘data curators’ and coarse grain authorization is what they usually need.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03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authorization model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2800" dirty="0" smtClean="0"/>
              <a:t>Users</a:t>
            </a:r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Roles</a:t>
            </a:r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Privileges</a:t>
            </a:r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Objects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1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Roles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2800" dirty="0" smtClean="0"/>
              <a:t>Users can belong to one or more roles</a:t>
            </a:r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Special roles (</a:t>
            </a:r>
            <a:r>
              <a:rPr lang="en-US" sz="2800" dirty="0" err="1" smtClean="0"/>
              <a:t>sql</a:t>
            </a:r>
            <a:r>
              <a:rPr lang="en-US" sz="2800" dirty="0" smtClean="0"/>
              <a:t> </a:t>
            </a:r>
            <a:r>
              <a:rPr lang="en-US" sz="2800" dirty="0" err="1" smtClean="0"/>
              <a:t>extn</a:t>
            </a:r>
            <a:r>
              <a:rPr lang="en-US" sz="2800" dirty="0" smtClean="0"/>
              <a:t>)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PUBLIC – all users belong to this role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 SUPERUSER – </a:t>
            </a:r>
            <a:r>
              <a:rPr lang="en-US" sz="2400" dirty="0" err="1" smtClean="0"/>
              <a:t>priv</a:t>
            </a:r>
            <a:r>
              <a:rPr lang="en-US" sz="2400" dirty="0" smtClean="0"/>
              <a:t> to create/drop role, access management.</a:t>
            </a:r>
          </a:p>
          <a:p>
            <a:pPr marL="171450" indent="-171450">
              <a:buFont typeface="Arial"/>
              <a:buChar char="•"/>
            </a:pPr>
            <a:endParaRPr lang="en-US" sz="600" dirty="0" smtClean="0"/>
          </a:p>
          <a:p>
            <a:pPr marL="171450" indent="-171450">
              <a:buFont typeface="Arial"/>
              <a:buChar char="•"/>
            </a:pPr>
            <a:r>
              <a:rPr lang="en-US" sz="2800" dirty="0" smtClean="0"/>
              <a:t>Pluggable sources for user to role mapping. 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dirty="0" err="1" smtClean="0"/>
              <a:t>hdfs</a:t>
            </a:r>
            <a:r>
              <a:rPr lang="en-US" sz="2800" dirty="0" smtClean="0"/>
              <a:t> groups. 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/>
              <a:t>A namespace portion will help identify the source.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16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dirty="0"/>
              <a:t>● </a:t>
            </a:r>
            <a:r>
              <a:rPr lang="en-US" sz="2800" dirty="0" smtClean="0"/>
              <a:t>SELECT - read </a:t>
            </a:r>
            <a:r>
              <a:rPr lang="en-US" sz="2800" dirty="0"/>
              <a:t>access to object</a:t>
            </a:r>
          </a:p>
          <a:p>
            <a:r>
              <a:rPr lang="en-US" sz="2800" dirty="0"/>
              <a:t>● </a:t>
            </a:r>
            <a:r>
              <a:rPr lang="en-US" sz="2800" dirty="0" smtClean="0"/>
              <a:t>INSERT - add </a:t>
            </a:r>
            <a:r>
              <a:rPr lang="en-US" sz="2800" dirty="0"/>
              <a:t>data to object (table)</a:t>
            </a:r>
          </a:p>
          <a:p>
            <a:r>
              <a:rPr lang="en-US" sz="2800" dirty="0"/>
              <a:t>● </a:t>
            </a:r>
            <a:r>
              <a:rPr lang="en-US" sz="2800" dirty="0" smtClean="0"/>
              <a:t>UPDATE </a:t>
            </a:r>
            <a:r>
              <a:rPr lang="en-US" sz="2800" dirty="0"/>
              <a:t> - </a:t>
            </a:r>
            <a:r>
              <a:rPr lang="en-US" sz="2800" dirty="0" smtClean="0"/>
              <a:t>update </a:t>
            </a:r>
            <a:r>
              <a:rPr lang="en-US" sz="2800" dirty="0"/>
              <a:t>queries on object (table)</a:t>
            </a:r>
          </a:p>
          <a:p>
            <a:r>
              <a:rPr lang="en-US" sz="2800" dirty="0"/>
              <a:t>● </a:t>
            </a:r>
            <a:r>
              <a:rPr lang="en-US" sz="2800" dirty="0" smtClean="0"/>
              <a:t>DELETE</a:t>
            </a:r>
            <a:r>
              <a:rPr lang="en-US" sz="2800" dirty="0"/>
              <a:t> - </a:t>
            </a:r>
            <a:r>
              <a:rPr lang="en-US" sz="2800" dirty="0" smtClean="0"/>
              <a:t>delete </a:t>
            </a:r>
            <a:r>
              <a:rPr lang="en-US" sz="2800" dirty="0"/>
              <a:t>data in object (table)</a:t>
            </a:r>
          </a:p>
          <a:p>
            <a:r>
              <a:rPr lang="en-US" sz="2800" dirty="0"/>
              <a:t>● </a:t>
            </a:r>
            <a:r>
              <a:rPr lang="en-US" sz="2800" dirty="0" smtClean="0"/>
              <a:t>ALL PRIVILEGES all </a:t>
            </a:r>
            <a:r>
              <a:rPr lang="en-US" sz="2800" dirty="0"/>
              <a:t>privileges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803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E3614C6-9B97-DA43-9EC2-F206459474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Architecting the Future of Big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2400" dirty="0" smtClean="0"/>
              <a:t>Access control statements on tables and views will be supported first.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138283"/>
      </p:ext>
    </p:extLst>
  </p:cSld>
  <p:clrMapOvr>
    <a:masterClrMapping/>
  </p:clrMapOvr>
</p:sld>
</file>

<file path=ppt/theme/theme1.xml><?xml version="1.0" encoding="utf-8"?>
<a:theme xmlns:a="http://schemas.openxmlformats.org/drawingml/2006/main" name="Hortonworks_PPT_5temp">
  <a:themeElements>
    <a:clrScheme name="Hortonworks">
      <a:dk1>
        <a:sysClr val="windowText" lastClr="000000"/>
      </a:dk1>
      <a:lt1>
        <a:srgbClr val="1E1E1E"/>
      </a:lt1>
      <a:dk2>
        <a:srgbClr val="FFFFFF"/>
      </a:dk2>
      <a:lt2>
        <a:srgbClr val="FFFFFF"/>
      </a:lt2>
      <a:accent1>
        <a:srgbClr val="69BE28"/>
      </a:accent1>
      <a:accent2>
        <a:srgbClr val="1E1E1E"/>
      </a:accent2>
      <a:accent3>
        <a:srgbClr val="44697D"/>
      </a:accent3>
      <a:accent4>
        <a:srgbClr val="818A8F"/>
      </a:accent4>
      <a:accent5>
        <a:srgbClr val="E17000"/>
      </a:accent5>
      <a:accent6>
        <a:srgbClr val="7F7F7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Hortonworks_PPT_5temp</Template>
  <TotalTime>165</TotalTime>
  <Words>407</Words>
  <Application>Microsoft Macintosh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Hortonworks_PPT_5temp</vt:lpstr>
      <vt:lpstr>Secure SQL Standard based Authorization for Apache Hive</vt:lpstr>
      <vt:lpstr>Current status</vt:lpstr>
      <vt:lpstr>SQL Standard based authorization</vt:lpstr>
      <vt:lpstr>Requirements</vt:lpstr>
      <vt:lpstr>What about pig, MR users</vt:lpstr>
      <vt:lpstr>SQL authorization model </vt:lpstr>
      <vt:lpstr>Users and Roles</vt:lpstr>
      <vt:lpstr>Privileges</vt:lpstr>
      <vt:lpstr>Objects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Hortonworks</dc:title>
  <dc:creator>edelin</dc:creator>
  <cp:lastModifiedBy>Thejas Nair</cp:lastModifiedBy>
  <cp:revision>17</cp:revision>
  <cp:lastPrinted>2011-11-07T16:43:46Z</cp:lastPrinted>
  <dcterms:created xsi:type="dcterms:W3CDTF">2011-12-12T20:01:28Z</dcterms:created>
  <dcterms:modified xsi:type="dcterms:W3CDTF">2013-11-19T23:31:16Z</dcterms:modified>
</cp:coreProperties>
</file>