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9" r:id="rId3"/>
    <p:sldId id="273" r:id="rId4"/>
    <p:sldId id="277" r:id="rId5"/>
    <p:sldId id="278" r:id="rId6"/>
    <p:sldId id="274" r:id="rId7"/>
    <p:sldId id="275" r:id="rId8"/>
    <p:sldId id="276" r:id="rId9"/>
    <p:sldId id="279" r:id="rId10"/>
    <p:sldId id="268" r:id="rId11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44697D"/>
    <a:srgbClr val="69BE28"/>
    <a:srgbClr val="E17000"/>
    <a:srgbClr val="1E1E1E"/>
    <a:srgbClr val="C3C3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7" autoAdjust="0"/>
    <p:restoredTop sz="94631" autoAdjust="0"/>
  </p:normalViewPr>
  <p:slideViewPr>
    <p:cSldViewPr snapToGrid="0" snapToObjects="1" showGuides="1">
      <p:cViewPr varScale="1">
        <p:scale>
          <a:sx n="180" d="100"/>
          <a:sy n="180" d="100"/>
        </p:scale>
        <p:origin x="-120" y="-2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FDD81165-85A7-0E44-B016-EA4C0EAD8F21}" type="datetime1">
              <a:rPr lang="en-US"/>
              <a:pPr>
                <a:defRPr/>
              </a:pPr>
              <a:t>11/19/13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181ACFB0-C086-1C46-9148-0A44A70DB4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982819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8E9A6F32-65BE-CC43-819C-4DE6A222013B}" type="datetime1">
              <a:rPr lang="en-US"/>
              <a:pPr>
                <a:defRPr/>
              </a:pPr>
              <a:t>11/19/13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91374085-3E80-6E4B-8D15-AE111E3F12C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780748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-128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-128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-128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-128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374085-3E80-6E4B-8D15-AE111E3F12C2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2660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 userDrawn="1"/>
        </p:nvSpPr>
        <p:spPr>
          <a:xfrm>
            <a:off x="630238" y="987425"/>
            <a:ext cx="184150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427038" y="6545263"/>
            <a:ext cx="3305175" cy="276225"/>
          </a:xfrm>
          <a:prstGeom prst="rect">
            <a:avLst/>
          </a:prstGeom>
        </p:spPr>
        <p:txBody>
          <a:bodyPr>
            <a:norm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sz="800" dirty="0">
                <a:latin typeface="+mn-lt"/>
                <a:ea typeface="+mn-ea"/>
                <a:cs typeface="+mn-cs"/>
              </a:rPr>
              <a:t>© Hortonworks Inc. </a:t>
            </a:r>
            <a:r>
              <a:rPr lang="en-US" sz="800" dirty="0" smtClean="0">
                <a:latin typeface="+mn-lt"/>
                <a:ea typeface="+mn-ea"/>
                <a:cs typeface="+mn-cs"/>
              </a:rPr>
              <a:t>2013</a:t>
            </a:r>
            <a:endParaRPr lang="en-US" dirty="0">
              <a:solidFill>
                <a:srgbClr val="C3C3C3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6916" y="1563944"/>
            <a:ext cx="8431088" cy="98665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 defTabSz="454025">
              <a:tabLst/>
              <a:defRPr sz="7200"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6916" y="2550597"/>
            <a:ext cx="7633448" cy="64027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/>
          </p:nvPr>
        </p:nvSpPr>
        <p:spPr>
          <a:xfrm>
            <a:off x="427038" y="3379799"/>
            <a:ext cx="4473575" cy="1077901"/>
          </a:xfrm>
          <a:prstGeom prst="rect">
            <a:avLst/>
          </a:prstGeom>
        </p:spPr>
        <p:txBody>
          <a:bodyPr vert="horz"/>
          <a:lstStyle>
            <a:lvl1pPr>
              <a:buFont typeface="Arial"/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 sz="1200"/>
            </a:lvl2pPr>
            <a:lvl3pPr marL="914400" indent="0">
              <a:buFontTx/>
              <a:buNone/>
              <a:defRPr sz="1200"/>
            </a:lvl3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45636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10C0D0BB-98A3-7C42-83C1-132C7944CB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Tittle_Page.jpg"/>
          <p:cNvPicPr>
            <a:picLocks noChangeAspect="1"/>
          </p:cNvPicPr>
          <p:nvPr userDrawn="1"/>
        </p:nvPicPr>
        <p:blipFill>
          <a:blip r:embed="rId2"/>
          <a:srcRect t="39999" b="8000"/>
          <a:stretch>
            <a:fillRect/>
          </a:stretch>
        </p:blipFill>
        <p:spPr bwMode="auto">
          <a:xfrm>
            <a:off x="3965575" y="4424363"/>
            <a:ext cx="5175250" cy="201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 userDrawn="1"/>
        </p:nvSpPr>
        <p:spPr>
          <a:xfrm>
            <a:off x="8963025" y="996950"/>
            <a:ext cx="914400" cy="914400"/>
          </a:xfrm>
          <a:prstGeom prst="rect">
            <a:avLst/>
          </a:prstGeom>
        </p:spPr>
        <p:txBody>
          <a:bodyPr wrap="none">
            <a:norm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endParaRPr lang="en-US" dirty="0">
              <a:solidFill>
                <a:srgbClr val="C3C3C3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1301750" y="6602413"/>
            <a:ext cx="3306763" cy="365125"/>
          </a:xfrm>
          <a:prstGeom prst="rect">
            <a:avLst/>
          </a:prstGeom>
        </p:spPr>
        <p:txBody>
          <a:bodyPr>
            <a:norm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sz="800" dirty="0">
                <a:latin typeface="+mn-lt"/>
                <a:ea typeface="+mn-ea"/>
                <a:cs typeface="+mn-cs"/>
              </a:rPr>
              <a:t>© Hortonworks Inc. </a:t>
            </a:r>
            <a:r>
              <a:rPr lang="en-US" sz="800" dirty="0" smtClean="0">
                <a:latin typeface="+mn-lt"/>
                <a:ea typeface="+mn-ea"/>
                <a:cs typeface="+mn-cs"/>
              </a:rPr>
              <a:t>2011</a:t>
            </a:r>
            <a:endParaRPr lang="en-US" sz="800" dirty="0">
              <a:latin typeface="+mn-lt"/>
              <a:ea typeface="+mn-ea"/>
              <a:cs typeface="+mn-cs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437411" y="2006010"/>
            <a:ext cx="8259884" cy="98665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 defTabSz="454025">
              <a:tabLst/>
              <a:defRPr sz="5400"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437411" y="2992663"/>
            <a:ext cx="8259884" cy="64027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301750" y="6453188"/>
            <a:ext cx="2895600" cy="2651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Architecting the Future of Big Data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4658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C92467FF-63EE-094F-90CE-4C22793BA0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0" y="1016000"/>
            <a:ext cx="9144000" cy="1588"/>
          </a:xfrm>
          <a:prstGeom prst="line">
            <a:avLst/>
          </a:prstGeom>
          <a:ln>
            <a:solidFill>
              <a:srgbClr val="69BE2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 userDrawn="1"/>
        </p:nvSpPr>
        <p:spPr>
          <a:xfrm>
            <a:off x="1301750" y="6602413"/>
            <a:ext cx="2895600" cy="228600"/>
          </a:xfrm>
          <a:prstGeom prst="rect">
            <a:avLst/>
          </a:prstGeom>
        </p:spPr>
        <p:txBody>
          <a:bodyPr>
            <a:norm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sz="800" dirty="0">
                <a:latin typeface="+mn-lt"/>
                <a:ea typeface="+mn-ea"/>
                <a:cs typeface="+mn-cs"/>
              </a:rPr>
              <a:t>© Hortonworks Inc. </a:t>
            </a:r>
            <a:r>
              <a:rPr lang="en-US" sz="800" dirty="0" smtClean="0">
                <a:latin typeface="+mn-lt"/>
                <a:ea typeface="+mn-ea"/>
                <a:cs typeface="+mn-cs"/>
              </a:rPr>
              <a:t>2013</a:t>
            </a:r>
          </a:p>
          <a:p>
            <a:pPr fontAlgn="auto"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endParaRPr lang="en-US" sz="800" dirty="0">
              <a:latin typeface="+mn-lt"/>
              <a:ea typeface="+mn-ea"/>
              <a:cs typeface="+mn-cs"/>
            </a:endParaRPr>
          </a:p>
        </p:txBody>
      </p:sp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1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/>
          </p:nvPr>
        </p:nvSpPr>
        <p:spPr>
          <a:xfrm>
            <a:off x="457200" y="1165225"/>
            <a:ext cx="8229600" cy="4954588"/>
          </a:xfrm>
          <a:prstGeom prst="rect">
            <a:avLst/>
          </a:prstGeom>
        </p:spPr>
        <p:txBody>
          <a:bodyPr vert="horz"/>
          <a:lstStyle>
            <a:lvl1pPr marL="168275" indent="-168275">
              <a:buClr>
                <a:srgbClr val="69BE28"/>
              </a:buClr>
              <a:defRPr sz="1800" b="1" i="0">
                <a:latin typeface="Arial"/>
                <a:cs typeface="Arial"/>
              </a:defRPr>
            </a:lvl1pPr>
            <a:lvl2pPr marL="566738" indent="-168275">
              <a:buFont typeface="Lucida Grande"/>
              <a:buChar char="–"/>
              <a:defRPr sz="1600"/>
            </a:lvl2pPr>
            <a:lvl3pPr marL="1081088" indent="-166688">
              <a:spcAft>
                <a:spcPts val="1200"/>
              </a:spcAft>
              <a:buFont typeface="Lucida Grande"/>
              <a:buChar char="–"/>
              <a:defRPr sz="1400"/>
            </a:lvl3pPr>
            <a:lvl4pPr marL="1543050" indent="-171450">
              <a:defRPr sz="1400"/>
            </a:lvl4pPr>
            <a:lvl5pPr marL="2005013" indent="-176213">
              <a:buFont typeface="Lucida Grande"/>
              <a:buChar char="-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658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BE3614C6-9B97-DA43-9EC2-F206459474B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1174750" y="6476207"/>
            <a:ext cx="5251450" cy="2524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Architecting the Future of Big Data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lumn Slide Link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1301750" y="6602413"/>
            <a:ext cx="2895600" cy="228600"/>
          </a:xfrm>
          <a:prstGeom prst="rect">
            <a:avLst/>
          </a:prstGeom>
        </p:spPr>
        <p:txBody>
          <a:bodyPr>
            <a:norm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sz="800" dirty="0">
                <a:latin typeface="+mn-lt"/>
                <a:ea typeface="+mn-ea"/>
                <a:cs typeface="+mn-cs"/>
              </a:rPr>
              <a:t>© Hortonworks Inc. </a:t>
            </a:r>
            <a:r>
              <a:rPr lang="en-US" sz="800" dirty="0" smtClean="0">
                <a:latin typeface="+mn-lt"/>
                <a:ea typeface="+mn-ea"/>
                <a:cs typeface="+mn-cs"/>
              </a:rPr>
              <a:t>2011</a:t>
            </a:r>
            <a:endParaRPr lang="en-US" sz="800" dirty="0">
              <a:latin typeface="+mn-lt"/>
              <a:ea typeface="+mn-ea"/>
              <a:cs typeface="+mn-cs"/>
            </a:endParaRPr>
          </a:p>
        </p:txBody>
      </p:sp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1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Text Placeholder 15"/>
          <p:cNvSpPr>
            <a:spLocks noGrp="1"/>
          </p:cNvSpPr>
          <p:nvPr>
            <p:ph type="body" sz="quarter" idx="11"/>
          </p:nvPr>
        </p:nvSpPr>
        <p:spPr>
          <a:xfrm>
            <a:off x="457200" y="1165225"/>
            <a:ext cx="8229600" cy="4954588"/>
          </a:xfrm>
          <a:prstGeom prst="rect">
            <a:avLst/>
          </a:prstGeom>
        </p:spPr>
        <p:txBody>
          <a:bodyPr vert="horz" numCol="2" spcCol="118872"/>
          <a:lstStyle>
            <a:lvl1pPr marL="168275" indent="-168275">
              <a:buClr>
                <a:srgbClr val="69BE28"/>
              </a:buClr>
              <a:defRPr sz="1800" b="1" i="0">
                <a:latin typeface="Arial"/>
                <a:cs typeface="Arial"/>
              </a:defRPr>
            </a:lvl1pPr>
            <a:lvl2pPr marL="566738" indent="-168275">
              <a:buFont typeface="Lucida Grande"/>
              <a:buChar char="–"/>
              <a:defRPr sz="1600"/>
            </a:lvl2pPr>
            <a:lvl3pPr marL="1081088" indent="-166688">
              <a:spcAft>
                <a:spcPts val="1200"/>
              </a:spcAft>
              <a:buFont typeface="Lucida Grande"/>
              <a:buChar char="–"/>
              <a:defRPr sz="1400"/>
            </a:lvl3pPr>
            <a:lvl4pPr marL="1543050" indent="-171450">
              <a:defRPr sz="1400"/>
            </a:lvl4pPr>
            <a:lvl5pPr marL="2005013" indent="-176213">
              <a:buFont typeface="Lucida Grande"/>
              <a:buChar char="-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658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BE3614C6-9B97-DA43-9EC2-F206459474B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1301750" y="6453188"/>
            <a:ext cx="5251450" cy="2651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Architecting the Future of Big Data</a:t>
            </a:r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1016000"/>
            <a:ext cx="9144000" cy="1588"/>
          </a:xfrm>
          <a:prstGeom prst="line">
            <a:avLst/>
          </a:prstGeom>
          <a:ln>
            <a:solidFill>
              <a:srgbClr val="69BE2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uble Colum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1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0" y="1016000"/>
            <a:ext cx="9144000" cy="1588"/>
          </a:xfrm>
          <a:prstGeom prst="line">
            <a:avLst/>
          </a:prstGeom>
          <a:ln>
            <a:solidFill>
              <a:srgbClr val="69BE2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 userDrawn="1"/>
        </p:nvSpPr>
        <p:spPr>
          <a:xfrm>
            <a:off x="1301750" y="6602413"/>
            <a:ext cx="2895600" cy="228600"/>
          </a:xfrm>
          <a:prstGeom prst="rect">
            <a:avLst/>
          </a:prstGeom>
        </p:spPr>
        <p:txBody>
          <a:bodyPr>
            <a:norm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sz="800" dirty="0">
                <a:latin typeface="+mn-lt"/>
                <a:ea typeface="+mn-ea"/>
                <a:cs typeface="+mn-cs"/>
              </a:rPr>
              <a:t>© Hortonworks Inc. </a:t>
            </a:r>
            <a:r>
              <a:rPr lang="en-US" sz="800" dirty="0" smtClean="0">
                <a:latin typeface="+mn-lt"/>
                <a:ea typeface="+mn-ea"/>
                <a:cs typeface="+mn-cs"/>
              </a:rPr>
              <a:t>2011</a:t>
            </a:r>
            <a:endParaRPr lang="en-US" sz="800" dirty="0"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658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BE3614C6-9B97-DA43-9EC2-F206459474B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1301750" y="6453188"/>
            <a:ext cx="5251450" cy="2651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Architecting the Future of Big Data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1"/>
          </p:nvPr>
        </p:nvSpPr>
        <p:spPr>
          <a:xfrm>
            <a:off x="457200" y="1165225"/>
            <a:ext cx="3911600" cy="4954588"/>
          </a:xfrm>
          <a:prstGeom prst="rect">
            <a:avLst/>
          </a:prstGeom>
        </p:spPr>
        <p:txBody>
          <a:bodyPr vert="horz"/>
          <a:lstStyle>
            <a:lvl1pPr marL="168275" indent="-168275">
              <a:buClr>
                <a:srgbClr val="69BE28"/>
              </a:buClr>
              <a:defRPr sz="1800" b="1" i="0">
                <a:latin typeface="Arial"/>
                <a:cs typeface="Arial"/>
              </a:defRPr>
            </a:lvl1pPr>
            <a:lvl2pPr marL="566738" indent="-168275">
              <a:buFont typeface="Lucida Grande"/>
              <a:buChar char="–"/>
              <a:defRPr sz="1600"/>
            </a:lvl2pPr>
            <a:lvl3pPr marL="1081088" indent="-166688">
              <a:spcAft>
                <a:spcPts val="1200"/>
              </a:spcAft>
              <a:buFont typeface="Lucida Grande"/>
              <a:buChar char="–"/>
              <a:defRPr sz="1400"/>
            </a:lvl3pPr>
            <a:lvl4pPr marL="1543050" indent="-171450">
              <a:defRPr sz="1400"/>
            </a:lvl4pPr>
            <a:lvl5pPr marL="2005013" indent="-176213">
              <a:buFont typeface="Lucida Grande"/>
              <a:buChar char="-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4"/>
          </p:nvPr>
        </p:nvSpPr>
        <p:spPr>
          <a:xfrm>
            <a:off x="4597400" y="1162050"/>
            <a:ext cx="3911600" cy="4954588"/>
          </a:xfrm>
          <a:prstGeom prst="rect">
            <a:avLst/>
          </a:prstGeom>
        </p:spPr>
        <p:txBody>
          <a:bodyPr vert="horz"/>
          <a:lstStyle>
            <a:lvl1pPr marL="168275" indent="-168275">
              <a:buClr>
                <a:srgbClr val="69BE28"/>
              </a:buClr>
              <a:defRPr sz="1800" b="1" i="0">
                <a:latin typeface="Arial"/>
                <a:cs typeface="Arial"/>
              </a:defRPr>
            </a:lvl1pPr>
            <a:lvl2pPr marL="566738" indent="-168275">
              <a:buFont typeface="Lucida Grande"/>
              <a:buChar char="–"/>
              <a:defRPr sz="1600"/>
            </a:lvl2pPr>
            <a:lvl3pPr marL="1081088" indent="-166688">
              <a:spcAft>
                <a:spcPts val="1200"/>
              </a:spcAft>
              <a:buFont typeface="Lucida Grande"/>
              <a:buChar char="–"/>
              <a:defRPr sz="1400"/>
            </a:lvl3pPr>
            <a:lvl4pPr marL="1543050" indent="-171450">
              <a:defRPr sz="1400"/>
            </a:lvl4pPr>
            <a:lvl5pPr marL="2005013" indent="-176213">
              <a:buFont typeface="Lucida Grande"/>
              <a:buChar char="-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295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Onl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>
          <a:xfrm>
            <a:off x="0" y="1016000"/>
            <a:ext cx="9144000" cy="1588"/>
          </a:xfrm>
          <a:prstGeom prst="line">
            <a:avLst/>
          </a:prstGeom>
          <a:ln>
            <a:solidFill>
              <a:srgbClr val="69BE2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1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1301750" y="6602413"/>
            <a:ext cx="2895600" cy="228600"/>
          </a:xfrm>
          <a:prstGeom prst="rect">
            <a:avLst/>
          </a:prstGeom>
        </p:spPr>
        <p:txBody>
          <a:bodyPr>
            <a:norm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sz="800" dirty="0">
                <a:latin typeface="+mn-lt"/>
                <a:ea typeface="+mn-ea"/>
                <a:cs typeface="+mn-cs"/>
              </a:rPr>
              <a:t>© Hortonworks Inc. </a:t>
            </a:r>
            <a:r>
              <a:rPr lang="en-US" sz="800" dirty="0" smtClean="0">
                <a:latin typeface="+mn-lt"/>
                <a:ea typeface="+mn-ea"/>
                <a:cs typeface="+mn-cs"/>
              </a:rPr>
              <a:t>2011</a:t>
            </a:r>
            <a:endParaRPr lang="en-US" sz="800" dirty="0"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658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BE3614C6-9B97-DA43-9EC2-F206459474B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1301750" y="6465888"/>
            <a:ext cx="5251450" cy="2524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Architecting the Future of Big Data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 hasCustomPrompt="1"/>
          </p:nvPr>
        </p:nvSpPr>
        <p:spPr>
          <a:xfrm>
            <a:off x="457200" y="1144588"/>
            <a:ext cx="8229600" cy="5219700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sz="1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dirty="0" smtClean="0"/>
              <a:t>Picture/Diagram/Chart goes here.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1301750" y="6602413"/>
            <a:ext cx="2895600" cy="228600"/>
          </a:xfrm>
          <a:prstGeom prst="rect">
            <a:avLst/>
          </a:prstGeom>
        </p:spPr>
        <p:txBody>
          <a:bodyPr>
            <a:norm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sz="800" dirty="0">
                <a:latin typeface="+mn-lt"/>
                <a:ea typeface="+mn-ea"/>
                <a:cs typeface="+mn-cs"/>
              </a:rPr>
              <a:t>© Hortonworks Inc. </a:t>
            </a:r>
            <a:r>
              <a:rPr lang="en-US" sz="800" dirty="0" smtClean="0">
                <a:latin typeface="+mn-lt"/>
                <a:ea typeface="+mn-ea"/>
                <a:cs typeface="+mn-cs"/>
              </a:rPr>
              <a:t>2011</a:t>
            </a:r>
            <a:endParaRPr lang="en-US" sz="800" dirty="0"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658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BE3614C6-9B97-DA43-9EC2-F206459474B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1301750" y="6453188"/>
            <a:ext cx="5251450" cy="2651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Architecting the Future of Big Data</a:t>
            </a:r>
          </a:p>
        </p:txBody>
      </p:sp>
      <p:sp>
        <p:nvSpPr>
          <p:cNvPr id="6" name="Text Placeholder 15"/>
          <p:cNvSpPr>
            <a:spLocks noGrp="1"/>
          </p:cNvSpPr>
          <p:nvPr>
            <p:ph type="body" sz="quarter" idx="11"/>
          </p:nvPr>
        </p:nvSpPr>
        <p:spPr>
          <a:xfrm>
            <a:off x="457200" y="493325"/>
            <a:ext cx="8229600" cy="5626488"/>
          </a:xfrm>
          <a:prstGeom prst="rect">
            <a:avLst/>
          </a:prstGeom>
        </p:spPr>
        <p:txBody>
          <a:bodyPr vert="horz"/>
          <a:lstStyle>
            <a:lvl1pPr marL="168275" indent="-168275">
              <a:buClr>
                <a:srgbClr val="69BE28"/>
              </a:buClr>
              <a:defRPr sz="1800" b="1" i="0">
                <a:latin typeface="Arial"/>
                <a:cs typeface="Arial"/>
              </a:defRPr>
            </a:lvl1pPr>
            <a:lvl2pPr marL="566738" indent="-168275">
              <a:buFont typeface="Lucida Grande"/>
              <a:buChar char="–"/>
              <a:defRPr sz="1600"/>
            </a:lvl2pPr>
            <a:lvl3pPr marL="1081088" indent="-166688">
              <a:spcAft>
                <a:spcPts val="1200"/>
              </a:spcAft>
              <a:buFont typeface="Lucida Grande"/>
              <a:buChar char="–"/>
              <a:defRPr sz="1400"/>
            </a:lvl3pPr>
            <a:lvl4pPr marL="1543050" indent="-171450">
              <a:defRPr sz="1400"/>
            </a:lvl4pPr>
            <a:lvl5pPr marL="2005013" indent="-176213">
              <a:buFont typeface="Lucida Grande"/>
              <a:buChar char="-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>
          <a:xfrm>
            <a:off x="0" y="1016000"/>
            <a:ext cx="9144000" cy="1588"/>
          </a:xfrm>
          <a:prstGeom prst="line">
            <a:avLst/>
          </a:prstGeom>
          <a:ln>
            <a:solidFill>
              <a:srgbClr val="69BE2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1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1301750" y="6602413"/>
            <a:ext cx="2895600" cy="228600"/>
          </a:xfrm>
          <a:prstGeom prst="rect">
            <a:avLst/>
          </a:prstGeom>
        </p:spPr>
        <p:txBody>
          <a:bodyPr>
            <a:norm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sz="800" dirty="0">
                <a:latin typeface="+mn-lt"/>
                <a:ea typeface="+mn-ea"/>
                <a:cs typeface="+mn-cs"/>
              </a:rPr>
              <a:t>© Hortonworks Inc. </a:t>
            </a:r>
            <a:r>
              <a:rPr lang="en-US" sz="800" dirty="0" smtClean="0">
                <a:latin typeface="+mn-lt"/>
                <a:ea typeface="+mn-ea"/>
                <a:cs typeface="+mn-cs"/>
              </a:rPr>
              <a:t>2011</a:t>
            </a:r>
            <a:endParaRPr lang="en-US" sz="800" dirty="0"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658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BE3614C6-9B97-DA43-9EC2-F206459474B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1301750" y="6453188"/>
            <a:ext cx="5251450" cy="2651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Architecting the Future of Big Data</a:t>
            </a:r>
          </a:p>
        </p:txBody>
      </p:sp>
    </p:spTree>
    <p:extLst>
      <p:ext uri="{BB962C8B-B14F-4D97-AF65-F5344CB8AC3E}">
        <p14:creationId xmlns:p14="http://schemas.microsoft.com/office/powerpoint/2010/main" val="176368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1301750" y="6602413"/>
            <a:ext cx="2895600" cy="228600"/>
          </a:xfrm>
          <a:prstGeom prst="rect">
            <a:avLst/>
          </a:prstGeom>
        </p:spPr>
        <p:txBody>
          <a:bodyPr>
            <a:norm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sz="800" dirty="0">
                <a:latin typeface="+mn-lt"/>
                <a:ea typeface="+mn-ea"/>
                <a:cs typeface="+mn-cs"/>
              </a:rPr>
              <a:t>© Hortonworks Inc. </a:t>
            </a:r>
            <a:r>
              <a:rPr lang="en-US" sz="800" dirty="0" smtClean="0">
                <a:latin typeface="+mn-lt"/>
                <a:ea typeface="+mn-ea"/>
                <a:cs typeface="+mn-cs"/>
              </a:rPr>
              <a:t>2011</a:t>
            </a:r>
            <a:endParaRPr lang="en-US" sz="800" dirty="0"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658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BE3614C6-9B97-DA43-9EC2-F206459474B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1301750" y="6453188"/>
            <a:ext cx="5251450" cy="2651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Architecting the Future of Big Data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1016000"/>
            <a:ext cx="9144000" cy="1588"/>
          </a:xfrm>
          <a:prstGeom prst="line">
            <a:avLst/>
          </a:prstGeom>
          <a:ln>
            <a:solidFill>
              <a:srgbClr val="69BE2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1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1"/>
          </p:nvPr>
        </p:nvSpPr>
        <p:spPr>
          <a:xfrm>
            <a:off x="457200" y="1165225"/>
            <a:ext cx="4114800" cy="4954588"/>
          </a:xfrm>
          <a:prstGeom prst="rect">
            <a:avLst/>
          </a:prstGeom>
        </p:spPr>
        <p:txBody>
          <a:bodyPr vert="horz"/>
          <a:lstStyle>
            <a:lvl1pPr marL="168275" indent="-168275">
              <a:buClr>
                <a:srgbClr val="69BE28"/>
              </a:buClr>
              <a:defRPr sz="1800" b="1" i="0">
                <a:latin typeface="Arial"/>
                <a:cs typeface="Arial"/>
              </a:defRPr>
            </a:lvl1pPr>
            <a:lvl2pPr marL="566738" indent="-168275">
              <a:buFont typeface="Lucida Grande"/>
              <a:buChar char="–"/>
              <a:defRPr sz="1600"/>
            </a:lvl2pPr>
            <a:lvl3pPr marL="1081088" indent="-166688">
              <a:spcAft>
                <a:spcPts val="1200"/>
              </a:spcAft>
              <a:buFont typeface="Lucida Grande"/>
              <a:buChar char="–"/>
              <a:defRPr sz="1400"/>
            </a:lvl3pPr>
            <a:lvl4pPr marL="1543050" indent="-171450">
              <a:defRPr sz="1400"/>
            </a:lvl4pPr>
            <a:lvl5pPr marL="2005013" indent="-176213">
              <a:buFont typeface="Lucida Grande"/>
              <a:buChar char="-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4" hasCustomPrompt="1"/>
          </p:nvPr>
        </p:nvSpPr>
        <p:spPr>
          <a:xfrm>
            <a:off x="4686300" y="1165225"/>
            <a:ext cx="4000500" cy="4954588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sz="1000"/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dirty="0" smtClean="0"/>
              <a:t>Picture/Diagram/Chart goes here.</a:t>
            </a:r>
          </a:p>
          <a:p>
            <a:pPr lvl="0"/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Tittle_Page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 userDrawn="1"/>
        </p:nvSpPr>
        <p:spPr>
          <a:xfrm>
            <a:off x="427038" y="6602413"/>
            <a:ext cx="3305175" cy="365125"/>
          </a:xfrm>
          <a:prstGeom prst="rect">
            <a:avLst/>
          </a:prstGeom>
        </p:spPr>
        <p:txBody>
          <a:bodyPr>
            <a:norm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sz="800" dirty="0">
                <a:latin typeface="+mn-lt"/>
                <a:ea typeface="+mn-ea"/>
                <a:cs typeface="+mn-cs"/>
              </a:rPr>
              <a:t>© Hortonworks Inc. </a:t>
            </a:r>
            <a:r>
              <a:rPr lang="en-US" sz="800" dirty="0" smtClean="0">
                <a:latin typeface="+mn-lt"/>
                <a:ea typeface="+mn-ea"/>
                <a:cs typeface="+mn-cs"/>
              </a:rPr>
              <a:t>2011</a:t>
            </a:r>
            <a:endParaRPr lang="en-US" sz="800" dirty="0">
              <a:latin typeface="+mn-lt"/>
              <a:ea typeface="+mn-ea"/>
              <a:cs typeface="+mn-cs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26916" y="2015289"/>
            <a:ext cx="8259884" cy="98665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 defTabSz="454025">
              <a:tabLst/>
              <a:defRPr sz="5400" baseline="0"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426916" y="3001942"/>
            <a:ext cx="8259884" cy="64027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7F7F7F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27038" y="6453188"/>
            <a:ext cx="6126162" cy="2651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Architecting the Future of Big Data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4658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55195364-CB26-204E-9D19-22CA26A13F7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theme" Target="../theme/theme1.xml"/><Relationship Id="rId1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61" r:id="rId3"/>
    <p:sldLayoutId id="2147483666" r:id="rId4"/>
    <p:sldLayoutId id="2147483662" r:id="rId5"/>
    <p:sldLayoutId id="2147483663" r:id="rId6"/>
    <p:sldLayoutId id="2147483665" r:id="rId7"/>
    <p:sldLayoutId id="2147483664" r:id="rId8"/>
    <p:sldLayoutId id="2147483659" r:id="rId9"/>
    <p:sldLayoutId id="2147483660" r:id="rId10"/>
  </p:sldLayoutIdLst>
  <p:hf hd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ヒラギノ角ゴ Pro W3" charset="-128"/>
          <a:cs typeface="ヒラギノ角ゴ Pro W3" charset="-128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ヒラギノ角ゴ Pro W3" charset="-128"/>
          <a:cs typeface="ヒラギノ角ゴ Pro W3" charset="-128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ヒラギノ角ゴ Pro W3" charset="-128"/>
          <a:cs typeface="ヒラギノ角ゴ Pro W3" charset="-128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ヒラギノ角ゴ Pro W3" charset="-128"/>
          <a:cs typeface="ヒラギノ角ゴ Pro W3" charset="-128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ヒラギノ角ゴ Pro W3" charset="-128"/>
          <a:cs typeface="ヒラギノ角ゴ Pro W3" charset="-128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ヒラギノ角ゴ Pro W3" charset="-128"/>
          <a:cs typeface="ヒラギノ角ゴ Pro W3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ヒラギノ角ゴ Pro W3" charset="-128"/>
          <a:cs typeface="ヒラギノ角ゴ Pro W3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ヒラギノ角ゴ Pro W3" charset="-128"/>
          <a:cs typeface="ヒラギノ角ゴ Pro W3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ヒラギノ角ゴ Pro W3" charset="-128"/>
          <a:cs typeface="ヒラギノ角ゴ Pro W3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 smtClean="0"/>
              <a:t>Secure SQL Standard based Authorization for Apache Hive</a:t>
            </a:r>
            <a:endParaRPr lang="en-US" sz="40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Thejas Nair</a:t>
            </a:r>
            <a:endParaRPr lang="en-US" dirty="0"/>
          </a:p>
          <a:p>
            <a:r>
              <a:rPr lang="en-US" dirty="0" smtClean="0"/>
              <a:t>@</a:t>
            </a:r>
            <a:r>
              <a:rPr lang="en-US" dirty="0" err="1" smtClean="0"/>
              <a:t>thejasn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Page </a:t>
            </a:r>
            <a:fld id="{10C0D0BB-98A3-7C42-83C1-132C7944CB3A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538111" y="6660444"/>
            <a:ext cx="914400" cy="9144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C3C3C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44222" y="6625167"/>
            <a:ext cx="914400" cy="9144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C3C3C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60500" y="6695722"/>
            <a:ext cx="914400" cy="9144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C3C3C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24278" y="6618111"/>
            <a:ext cx="914400" cy="9144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C3C3C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91444" y="6674556"/>
            <a:ext cx="914400" cy="9144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C3C3C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Details in functional spec in </a:t>
            </a:r>
            <a:r>
              <a:rPr lang="en-US" dirty="0"/>
              <a:t>HIVE-5837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Architecting the Future of Big Data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Page </a:t>
            </a:r>
            <a:fld id="{C92467FF-63EE-094F-90CE-4C22793BA00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status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BE3614C6-9B97-DA43-9EC2-F206459474B6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Architecting the Future of Big Data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sz="3200" dirty="0" smtClean="0"/>
              <a:t>Unsecure fine grained authorization</a:t>
            </a:r>
          </a:p>
          <a:p>
            <a:pPr marL="628650" lvl="1" indent="-171450">
              <a:buFont typeface="Arial"/>
              <a:buChar char="•"/>
            </a:pPr>
            <a:r>
              <a:rPr lang="en-US" sz="2400" dirty="0" smtClean="0"/>
              <a:t>Supports authorization on views</a:t>
            </a:r>
          </a:p>
          <a:p>
            <a:pPr marL="628650" lvl="1" indent="-171450">
              <a:buFont typeface="Arial"/>
              <a:buChar char="•"/>
            </a:pPr>
            <a:r>
              <a:rPr lang="en-US" sz="2400" dirty="0" smtClean="0"/>
              <a:t>Incomplete model </a:t>
            </a:r>
          </a:p>
          <a:p>
            <a:pPr marL="1085850" lvl="2" indent="-171450">
              <a:buFont typeface="Arial"/>
              <a:buChar char="•"/>
            </a:pPr>
            <a:r>
              <a:rPr lang="en-US" sz="2000" dirty="0" smtClean="0"/>
              <a:t>No </a:t>
            </a:r>
            <a:r>
              <a:rPr lang="en-US" sz="2000" dirty="0"/>
              <a:t>authorization </a:t>
            </a:r>
            <a:r>
              <a:rPr lang="en-US" sz="2000" dirty="0" smtClean="0"/>
              <a:t>for access control statements</a:t>
            </a:r>
          </a:p>
          <a:p>
            <a:pPr marL="628650" lvl="1" indent="-171450">
              <a:buFont typeface="Arial"/>
              <a:buChar char="•"/>
            </a:pPr>
            <a:r>
              <a:rPr lang="en-US" sz="2400" dirty="0" smtClean="0"/>
              <a:t>Client side checks, but lacks features to secure the client</a:t>
            </a:r>
          </a:p>
          <a:p>
            <a:pPr marL="171450" indent="-171450">
              <a:buFont typeface="Arial"/>
              <a:buChar char="•"/>
            </a:pPr>
            <a:r>
              <a:rPr lang="en-US" sz="3200" dirty="0" smtClean="0"/>
              <a:t>Secure coarse grained storage </a:t>
            </a:r>
          </a:p>
          <a:p>
            <a:pPr marL="628650" lvl="1" indent="-171450">
              <a:buFont typeface="Arial"/>
              <a:buChar char="•"/>
            </a:pPr>
            <a:r>
              <a:rPr lang="en-US" sz="2400" dirty="0" smtClean="0"/>
              <a:t>Secure, storage based </a:t>
            </a:r>
            <a:r>
              <a:rPr lang="en-US" sz="2400" dirty="0"/>
              <a:t>authorization </a:t>
            </a:r>
            <a:endParaRPr lang="en-US" sz="2400" dirty="0" smtClean="0"/>
          </a:p>
          <a:p>
            <a:pPr marL="628650" lvl="1" indent="-171450">
              <a:buFont typeface="Arial"/>
              <a:buChar char="•"/>
            </a:pPr>
            <a:r>
              <a:rPr lang="en-US" sz="2400" dirty="0" smtClean="0"/>
              <a:t>Works on </a:t>
            </a:r>
            <a:r>
              <a:rPr lang="en-US" sz="2400" dirty="0" err="1" smtClean="0"/>
              <a:t>metastore</a:t>
            </a:r>
            <a:r>
              <a:rPr lang="en-US" sz="2400" dirty="0" smtClean="0"/>
              <a:t> server, </a:t>
            </a:r>
            <a:r>
              <a:rPr lang="en-US" sz="2400" dirty="0"/>
              <a:t>provides authorization </a:t>
            </a:r>
            <a:r>
              <a:rPr lang="en-US" sz="2400" dirty="0" smtClean="0"/>
              <a:t>for </a:t>
            </a:r>
            <a:r>
              <a:rPr lang="en-US" sz="2400" dirty="0" err="1" smtClean="0"/>
              <a:t>hcat</a:t>
            </a:r>
            <a:r>
              <a:rPr lang="en-US" sz="2400" dirty="0" smtClean="0"/>
              <a:t> users (pig, MR,..)</a:t>
            </a:r>
          </a:p>
          <a:p>
            <a:pPr marL="628650" lvl="1" indent="-171450">
              <a:buFont typeface="Arial"/>
              <a:buChar char="•"/>
            </a:pPr>
            <a:r>
              <a:rPr lang="en-US" sz="2400" dirty="0" smtClean="0"/>
              <a:t>Does not work on views</a:t>
            </a:r>
          </a:p>
          <a:p>
            <a:pPr marL="628650" lvl="1" indent="-171450">
              <a:buFont typeface="Arial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09858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SQL Standard based authorization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BE3614C6-9B97-DA43-9EC2-F206459474B6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Architecting the Future of Big Data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168275" lvl="0" indent="-168275">
              <a:buClr>
                <a:srgbClr val="69BE28"/>
              </a:buClr>
              <a:buFont typeface="Arial" charset="0"/>
              <a:buChar char="•"/>
            </a:pPr>
            <a:r>
              <a:rPr lang="en-US" sz="2800" dirty="0" smtClean="0">
                <a:solidFill>
                  <a:prstClr val="black"/>
                </a:solidFill>
                <a:cs typeface="Arial"/>
              </a:rPr>
              <a:t>Model based </a:t>
            </a:r>
            <a:r>
              <a:rPr lang="en-US" sz="2800" dirty="0">
                <a:solidFill>
                  <a:prstClr val="black"/>
                </a:solidFill>
                <a:cs typeface="Arial"/>
              </a:rPr>
              <a:t>on SQL:</a:t>
            </a:r>
            <a:r>
              <a:rPr lang="en-US" sz="2800" dirty="0" smtClean="0">
                <a:solidFill>
                  <a:prstClr val="black"/>
                </a:solidFill>
                <a:cs typeface="Arial"/>
              </a:rPr>
              <a:t>2011</a:t>
            </a:r>
            <a:endParaRPr lang="en-US" sz="2800" dirty="0">
              <a:solidFill>
                <a:prstClr val="black"/>
              </a:solidFill>
              <a:cs typeface="Arial"/>
            </a:endParaRPr>
          </a:p>
          <a:p>
            <a:pPr marL="168275" lvl="0" indent="-168275">
              <a:buClr>
                <a:srgbClr val="69BE28"/>
              </a:buClr>
              <a:buFont typeface="Arial" charset="0"/>
              <a:buChar char="•"/>
            </a:pPr>
            <a:r>
              <a:rPr lang="en-US" sz="2800" dirty="0" smtClean="0">
                <a:solidFill>
                  <a:prstClr val="black"/>
                </a:solidFill>
                <a:cs typeface="Arial"/>
              </a:rPr>
              <a:t>Fine grained authorization</a:t>
            </a:r>
          </a:p>
          <a:p>
            <a:pPr marL="168275" lvl="0" indent="-168275">
              <a:buClr>
                <a:srgbClr val="69BE28"/>
              </a:buClr>
              <a:buFont typeface="Arial" charset="0"/>
              <a:buChar char="•"/>
            </a:pPr>
            <a:r>
              <a:rPr lang="en-US" sz="2800" dirty="0" smtClean="0">
                <a:solidFill>
                  <a:prstClr val="black"/>
                </a:solidFill>
                <a:cs typeface="Arial"/>
              </a:rPr>
              <a:t>Hive client side checks – (in HiveServer2)</a:t>
            </a:r>
          </a:p>
          <a:p>
            <a:pPr marL="168275" lvl="0" indent="-168275">
              <a:buClr>
                <a:srgbClr val="69BE28"/>
              </a:buClr>
              <a:buFont typeface="Arial" charset="0"/>
              <a:buChar char="•"/>
            </a:pPr>
            <a:r>
              <a:rPr lang="en-US" sz="2800" dirty="0" smtClean="0">
                <a:solidFill>
                  <a:prstClr val="black"/>
                </a:solidFill>
                <a:cs typeface="Arial"/>
              </a:rPr>
              <a:t>Authorization checks for user submitting query</a:t>
            </a:r>
          </a:p>
          <a:p>
            <a:pPr marL="168275" lvl="0" indent="-168275">
              <a:buClr>
                <a:srgbClr val="69BE28"/>
              </a:buClr>
              <a:buFont typeface="Arial" charset="0"/>
              <a:buChar char="•"/>
            </a:pPr>
            <a:r>
              <a:rPr lang="en-US" sz="2800" dirty="0" smtClean="0">
                <a:solidFill>
                  <a:prstClr val="black"/>
                </a:solidFill>
                <a:cs typeface="Arial"/>
              </a:rPr>
              <a:t>Query run as HiveServer2 user</a:t>
            </a:r>
          </a:p>
          <a:p>
            <a:pPr lvl="0">
              <a:buClr>
                <a:srgbClr val="69BE28"/>
              </a:buClr>
            </a:pPr>
            <a:endParaRPr lang="en-US" sz="2800" dirty="0" smtClean="0">
              <a:solidFill>
                <a:prstClr val="black"/>
              </a:solidFill>
              <a:cs typeface="Arial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0691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BE3614C6-9B97-DA43-9EC2-F206459474B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Architecting the Future of Big Data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sz="2800" dirty="0" smtClean="0"/>
              <a:t>Data accessible to HiveServer2 (HS2) user</a:t>
            </a:r>
          </a:p>
          <a:p>
            <a:pPr marL="171450" indent="-171450">
              <a:buFont typeface="Arial"/>
              <a:buChar char="•"/>
            </a:pPr>
            <a:r>
              <a:rPr lang="en-US" sz="2800" dirty="0" smtClean="0"/>
              <a:t>Disable non </a:t>
            </a:r>
            <a:r>
              <a:rPr lang="en-US" sz="2800" dirty="0" err="1" smtClean="0"/>
              <a:t>sql</a:t>
            </a:r>
            <a:r>
              <a:rPr lang="en-US" sz="2800" dirty="0" smtClean="0"/>
              <a:t> commands (</a:t>
            </a:r>
            <a:r>
              <a:rPr lang="en-US" sz="2800" dirty="0" err="1" smtClean="0"/>
              <a:t>dfs</a:t>
            </a:r>
            <a:r>
              <a:rPr lang="en-US" sz="2800" dirty="0" smtClean="0"/>
              <a:t>, shell, transform), untrusted </a:t>
            </a:r>
            <a:r>
              <a:rPr lang="en-US" sz="2800" dirty="0" err="1" smtClean="0"/>
              <a:t>udfs</a:t>
            </a:r>
            <a:r>
              <a:rPr lang="en-US" sz="2800" dirty="0" smtClean="0"/>
              <a:t>. 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75790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about pig, MR users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BE3614C6-9B97-DA43-9EC2-F206459474B6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Architecting the Future of Big Data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sz="2400" dirty="0" smtClean="0"/>
              <a:t>Pig/MR do not use hive client, uses </a:t>
            </a:r>
            <a:r>
              <a:rPr lang="en-US" sz="2400" dirty="0" err="1" smtClean="0"/>
              <a:t>hcatalog</a:t>
            </a:r>
            <a:r>
              <a:rPr lang="en-US" sz="2400" dirty="0"/>
              <a:t> </a:t>
            </a:r>
            <a:r>
              <a:rPr lang="en-US" sz="2400" dirty="0" smtClean="0"/>
              <a:t>( =&gt; </a:t>
            </a:r>
            <a:r>
              <a:rPr lang="en-US" sz="2400" dirty="0" err="1" smtClean="0"/>
              <a:t>metastore</a:t>
            </a:r>
            <a:r>
              <a:rPr lang="en-US" sz="2400" dirty="0" smtClean="0"/>
              <a:t> </a:t>
            </a:r>
            <a:r>
              <a:rPr lang="en-US" sz="2400" dirty="0" err="1" smtClean="0"/>
              <a:t>api</a:t>
            </a:r>
            <a:r>
              <a:rPr lang="en-US" sz="2400" dirty="0" smtClean="0"/>
              <a:t>)</a:t>
            </a:r>
          </a:p>
          <a:p>
            <a:pPr marL="171450" indent="-171450">
              <a:buFont typeface="Arial"/>
              <a:buChar char="•"/>
            </a:pPr>
            <a:r>
              <a:rPr lang="en-US" sz="2400" dirty="0" smtClean="0"/>
              <a:t>Storage based </a:t>
            </a:r>
            <a:r>
              <a:rPr lang="en-US" sz="2400" dirty="0"/>
              <a:t>authorization </a:t>
            </a:r>
            <a:r>
              <a:rPr lang="en-US" sz="2400" dirty="0" smtClean="0"/>
              <a:t>(SBA) can be enabled on </a:t>
            </a:r>
            <a:r>
              <a:rPr lang="en-US" sz="2400" dirty="0" err="1" smtClean="0"/>
              <a:t>metastore</a:t>
            </a:r>
            <a:r>
              <a:rPr lang="en-US" sz="2400" dirty="0" smtClean="0"/>
              <a:t> server</a:t>
            </a:r>
          </a:p>
          <a:p>
            <a:pPr marL="171450" indent="-171450">
              <a:buFont typeface="Arial"/>
              <a:buChar char="•"/>
            </a:pPr>
            <a:r>
              <a:rPr lang="en-US" sz="2400" dirty="0" smtClean="0"/>
              <a:t>New </a:t>
            </a:r>
            <a:r>
              <a:rPr lang="en-US" sz="2400" dirty="0"/>
              <a:t>authorization </a:t>
            </a:r>
            <a:r>
              <a:rPr lang="en-US" sz="2400" dirty="0" smtClean="0"/>
              <a:t>model requires HS2 user to have access on storage =&gt; SBA pass</a:t>
            </a:r>
          </a:p>
          <a:p>
            <a:pPr marL="171450" indent="-171450">
              <a:buFont typeface="Arial"/>
              <a:buChar char="•"/>
            </a:pPr>
            <a:r>
              <a:rPr lang="en-US" sz="2400" dirty="0" smtClean="0"/>
              <a:t>Pig/MR users are often the ‘data curators’ and coarse grain authorization is what they usually need.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120338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authorization model	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BE3614C6-9B97-DA43-9EC2-F206459474B6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Architecting the Future of Big Data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sz="2800" dirty="0" smtClean="0"/>
              <a:t>Users</a:t>
            </a:r>
          </a:p>
          <a:p>
            <a:pPr marL="171450" indent="-171450">
              <a:buFont typeface="Arial"/>
              <a:buChar char="•"/>
            </a:pPr>
            <a:r>
              <a:rPr lang="en-US" sz="2800" dirty="0" smtClean="0"/>
              <a:t>Roles</a:t>
            </a:r>
          </a:p>
          <a:p>
            <a:pPr marL="171450" indent="-171450">
              <a:buFont typeface="Arial"/>
              <a:buChar char="•"/>
            </a:pPr>
            <a:r>
              <a:rPr lang="en-US" sz="2800" dirty="0" smtClean="0"/>
              <a:t>Privileges</a:t>
            </a:r>
          </a:p>
          <a:p>
            <a:pPr marL="171450" indent="-171450">
              <a:buFont typeface="Arial"/>
              <a:buChar char="•"/>
            </a:pPr>
            <a:r>
              <a:rPr lang="en-US" sz="2800" dirty="0" smtClean="0"/>
              <a:t>Objects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231621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Users and Roles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BE3614C6-9B97-DA43-9EC2-F206459474B6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Architecting the Future of Big Data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sz="2800" dirty="0" smtClean="0"/>
              <a:t>Users can belong to one or more roles</a:t>
            </a:r>
          </a:p>
          <a:p>
            <a:pPr marL="171450" indent="-171450">
              <a:buFont typeface="Arial"/>
              <a:buChar char="•"/>
            </a:pPr>
            <a:r>
              <a:rPr lang="en-US" sz="2800" dirty="0" smtClean="0"/>
              <a:t>Special roles (</a:t>
            </a:r>
            <a:r>
              <a:rPr lang="en-US" sz="2800" dirty="0" err="1" smtClean="0"/>
              <a:t>sql</a:t>
            </a:r>
            <a:r>
              <a:rPr lang="en-US" sz="2800" dirty="0" smtClean="0"/>
              <a:t> </a:t>
            </a:r>
            <a:r>
              <a:rPr lang="en-US" sz="2800" dirty="0" err="1" smtClean="0"/>
              <a:t>extn</a:t>
            </a:r>
            <a:r>
              <a:rPr lang="en-US" sz="2800" dirty="0" smtClean="0"/>
              <a:t>)</a:t>
            </a:r>
          </a:p>
          <a:p>
            <a:pPr marL="628650" lvl="1" indent="-171450">
              <a:buFont typeface="Arial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PUBLIC – all users belong to this role</a:t>
            </a:r>
          </a:p>
          <a:p>
            <a:pPr marL="628650" lvl="1" indent="-171450">
              <a:buFont typeface="Arial"/>
              <a:buChar char="•"/>
            </a:pPr>
            <a:r>
              <a:rPr lang="en-US" sz="2400" dirty="0" smtClean="0"/>
              <a:t> SUPERUSER – </a:t>
            </a:r>
            <a:r>
              <a:rPr lang="en-US" sz="2400" dirty="0" err="1" smtClean="0"/>
              <a:t>priv</a:t>
            </a:r>
            <a:r>
              <a:rPr lang="en-US" sz="2400" dirty="0" smtClean="0"/>
              <a:t> to create/drop role, access management.</a:t>
            </a:r>
          </a:p>
          <a:p>
            <a:pPr marL="171450" indent="-171450">
              <a:buFont typeface="Arial"/>
              <a:buChar char="•"/>
            </a:pPr>
            <a:endParaRPr lang="en-US" sz="600" dirty="0" smtClean="0"/>
          </a:p>
          <a:p>
            <a:pPr marL="171450" indent="-171450">
              <a:buFont typeface="Arial"/>
              <a:buChar char="•"/>
            </a:pPr>
            <a:r>
              <a:rPr lang="en-US" sz="2800" dirty="0" smtClean="0"/>
              <a:t>Pluggable sources for user to role mapping. </a:t>
            </a:r>
            <a:r>
              <a:rPr lang="en-US" sz="2800" dirty="0" err="1" smtClean="0"/>
              <a:t>Eg</a:t>
            </a:r>
            <a:r>
              <a:rPr lang="en-US" sz="2800" dirty="0" smtClean="0"/>
              <a:t> </a:t>
            </a:r>
            <a:r>
              <a:rPr lang="en-US" sz="2800" dirty="0" err="1" smtClean="0"/>
              <a:t>hdfs</a:t>
            </a:r>
            <a:r>
              <a:rPr lang="en-US" sz="2800" dirty="0" smtClean="0"/>
              <a:t> groups. </a:t>
            </a:r>
          </a:p>
          <a:p>
            <a:pPr marL="628650" lvl="1" indent="-171450">
              <a:buFont typeface="Arial"/>
              <a:buChar char="•"/>
            </a:pPr>
            <a:r>
              <a:rPr lang="en-US" sz="2400" dirty="0" smtClean="0"/>
              <a:t>A namespace portion will help identify the source.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631698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Privileges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BE3614C6-9B97-DA43-9EC2-F206459474B6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Architecting the Future of Big Data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sz="2800" dirty="0"/>
              <a:t>● </a:t>
            </a:r>
            <a:r>
              <a:rPr lang="en-US" sz="2800" dirty="0" smtClean="0"/>
              <a:t>SELECT - read </a:t>
            </a:r>
            <a:r>
              <a:rPr lang="en-US" sz="2800" dirty="0"/>
              <a:t>access to object</a:t>
            </a:r>
          </a:p>
          <a:p>
            <a:r>
              <a:rPr lang="en-US" sz="2800" dirty="0"/>
              <a:t>● </a:t>
            </a:r>
            <a:r>
              <a:rPr lang="en-US" sz="2800" dirty="0" smtClean="0"/>
              <a:t>INSERT - add </a:t>
            </a:r>
            <a:r>
              <a:rPr lang="en-US" sz="2800" dirty="0"/>
              <a:t>data to object (table)</a:t>
            </a:r>
          </a:p>
          <a:p>
            <a:r>
              <a:rPr lang="en-US" sz="2800" dirty="0"/>
              <a:t>● </a:t>
            </a:r>
            <a:r>
              <a:rPr lang="en-US" sz="2800" dirty="0" smtClean="0"/>
              <a:t>UPDATE </a:t>
            </a:r>
            <a:r>
              <a:rPr lang="en-US" sz="2800" dirty="0"/>
              <a:t> - </a:t>
            </a:r>
            <a:r>
              <a:rPr lang="en-US" sz="2800" dirty="0" smtClean="0"/>
              <a:t>update </a:t>
            </a:r>
            <a:r>
              <a:rPr lang="en-US" sz="2800" dirty="0"/>
              <a:t>queries on object (table)</a:t>
            </a:r>
          </a:p>
          <a:p>
            <a:r>
              <a:rPr lang="en-US" sz="2800" dirty="0"/>
              <a:t>● </a:t>
            </a:r>
            <a:r>
              <a:rPr lang="en-US" sz="2800" dirty="0" smtClean="0"/>
              <a:t>DELETE</a:t>
            </a:r>
            <a:r>
              <a:rPr lang="en-US" sz="2800" dirty="0"/>
              <a:t> - </a:t>
            </a:r>
            <a:r>
              <a:rPr lang="en-US" sz="2800" dirty="0" smtClean="0"/>
              <a:t>delete </a:t>
            </a:r>
            <a:r>
              <a:rPr lang="en-US" sz="2800" dirty="0"/>
              <a:t>data in object (table)</a:t>
            </a:r>
          </a:p>
          <a:p>
            <a:r>
              <a:rPr lang="en-US" sz="2800" dirty="0"/>
              <a:t>● </a:t>
            </a:r>
            <a:r>
              <a:rPr lang="en-US" sz="2800" dirty="0" smtClean="0"/>
              <a:t>ALL PRIVILEGES all </a:t>
            </a:r>
            <a:r>
              <a:rPr lang="en-US" sz="2800" dirty="0"/>
              <a:t>privileges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080314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BE3614C6-9B97-DA43-9EC2-F206459474B6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Architecting the Future of Big Data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sz="2400" dirty="0" smtClean="0"/>
              <a:t>Access control statements on tables and views will be supported first.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82138283"/>
      </p:ext>
    </p:extLst>
  </p:cSld>
  <p:clrMapOvr>
    <a:masterClrMapping/>
  </p:clrMapOvr>
</p:sld>
</file>

<file path=ppt/theme/theme1.xml><?xml version="1.0" encoding="utf-8"?>
<a:theme xmlns:a="http://schemas.openxmlformats.org/drawingml/2006/main" name="Hortonworks_PPT_5temp">
  <a:themeElements>
    <a:clrScheme name="Hortonworks">
      <a:dk1>
        <a:sysClr val="windowText" lastClr="000000"/>
      </a:dk1>
      <a:lt1>
        <a:srgbClr val="1E1E1E"/>
      </a:lt1>
      <a:dk2>
        <a:srgbClr val="FFFFFF"/>
      </a:dk2>
      <a:lt2>
        <a:srgbClr val="FFFFFF"/>
      </a:lt2>
      <a:accent1>
        <a:srgbClr val="69BE28"/>
      </a:accent1>
      <a:accent2>
        <a:srgbClr val="1E1E1E"/>
      </a:accent2>
      <a:accent3>
        <a:srgbClr val="44697D"/>
      </a:accent3>
      <a:accent4>
        <a:srgbClr val="818A8F"/>
      </a:accent4>
      <a:accent5>
        <a:srgbClr val="E17000"/>
      </a:accent5>
      <a:accent6>
        <a:srgbClr val="7F7F7F"/>
      </a:accent6>
      <a:hlink>
        <a:srgbClr val="FFFFFF"/>
      </a:hlink>
      <a:folHlink>
        <a:srgbClr val="FFFFFF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lIns="91440" tIns="45720" rIns="91440" bIns="45720" rtlCol="0">
        <a:normAutofit lnSpcReduction="10000"/>
      </a:bodyPr>
      <a:lstStyle>
        <a:defPPr marL="0" marR="0" indent="0" algn="l" defTabSz="457200" rtl="0" eaLnBrk="1" fontAlgn="auto" latinLnBrk="0" hangingPunct="1">
          <a:lnSpc>
            <a:spcPct val="100000"/>
          </a:lnSpc>
          <a:spcBef>
            <a:spcPct val="20000"/>
          </a:spcBef>
          <a:spcAft>
            <a:spcPts val="0"/>
          </a:spcAft>
          <a:buClrTx/>
          <a:buSzTx/>
          <a:buFont typeface="Arial"/>
          <a:buNone/>
          <a:tabLst/>
          <a:defRPr kumimoji="0" sz="1800" b="0" i="0" u="none" strike="noStrike" kern="1200" cap="none" spc="0" normalizeH="0" baseline="0" noProof="0" dirty="0" smtClean="0">
            <a:ln>
              <a:noFill/>
            </a:ln>
            <a:solidFill>
              <a:srgbClr val="C3C3C3"/>
            </a:solidFill>
            <a:effectLst/>
            <a:uLnTx/>
            <a:uFillTx/>
            <a:latin typeface="+mn-lt"/>
            <a:ea typeface="+mn-ea"/>
            <a:cs typeface="+mn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Hortonworks_PPT_5temp</Template>
  <TotalTime>165</TotalTime>
  <Words>407</Words>
  <Application>Microsoft Macintosh PowerPoint</Application>
  <PresentationFormat>On-screen Show (4:3)</PresentationFormat>
  <Paragraphs>69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Hortonworks_PPT_5temp</vt:lpstr>
      <vt:lpstr>Secure SQL Standard based Authorization for Apache Hive</vt:lpstr>
      <vt:lpstr>Current status</vt:lpstr>
      <vt:lpstr>SQL Standard based authorization</vt:lpstr>
      <vt:lpstr>Requirements</vt:lpstr>
      <vt:lpstr>What about pig, MR users</vt:lpstr>
      <vt:lpstr>SQL authorization model </vt:lpstr>
      <vt:lpstr>Users and Roles</vt:lpstr>
      <vt:lpstr>Privileges</vt:lpstr>
      <vt:lpstr>Objects</vt:lpstr>
      <vt:lpstr>PowerPoint Presentation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Hortonworks</dc:title>
  <dc:creator>edelin</dc:creator>
  <cp:lastModifiedBy>Thejas Nair</cp:lastModifiedBy>
  <cp:revision>17</cp:revision>
  <cp:lastPrinted>2011-11-07T16:43:46Z</cp:lastPrinted>
  <dcterms:created xsi:type="dcterms:W3CDTF">2011-12-12T20:01:28Z</dcterms:created>
  <dcterms:modified xsi:type="dcterms:W3CDTF">2013-11-19T23:31:16Z</dcterms:modified>
</cp:coreProperties>
</file>