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80" r:id="rId2"/>
    <p:sldId id="281" r:id="rId3"/>
    <p:sldId id="283" r:id="rId4"/>
    <p:sldId id="28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BE28"/>
    <a:srgbClr val="E17000"/>
    <a:srgbClr val="1E1E1E"/>
    <a:srgbClr val="C3C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55" autoAdjust="0"/>
  </p:normalViewPr>
  <p:slideViewPr>
    <p:cSldViewPr snapToGrid="0" snapToObjects="1" showGuides="1">
      <p:cViewPr varScale="1">
        <p:scale>
          <a:sx n="106" d="100"/>
          <a:sy n="106" d="100"/>
        </p:scale>
        <p:origin x="-17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8E59A-4190-6942-881F-6AA470C61222}" type="datetimeFigureOut">
              <a:rPr lang="en-US" smtClean="0"/>
              <a:pPr/>
              <a:t>11/19/13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2E9D5-72E7-AD40-8478-230560F733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355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DBE0CE-AD4E-2448-B2AC-04012AB1296C}" type="datetimeFigureOut">
              <a:rPr lang="en-US" smtClean="0"/>
              <a:pPr/>
              <a:t>11/19/13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E9DF8-B3F6-A743-BFAE-B34D19E4B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760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ittle_Page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6916" y="1563944"/>
            <a:ext cx="8431088" cy="98665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454025">
              <a:tabLst/>
              <a:defRPr sz="7200">
                <a:latin typeface="Arial"/>
                <a:cs typeface="Arial"/>
              </a:defRPr>
            </a:lvl1pPr>
          </a:lstStyle>
          <a:p>
            <a:r>
              <a:rPr lang="en-US" dirty="0" smtClean="0"/>
              <a:t>&lt;Title&gt;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6916" y="2550597"/>
            <a:ext cx="7633448" cy="640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C3C3C3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&lt;Subtitle&gt;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629716" y="98664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262907" y="6537861"/>
            <a:ext cx="2717748" cy="262407"/>
          </a:xfrm>
          <a:prstGeom prst="rect">
            <a:avLst/>
          </a:prstGeom>
        </p:spPr>
        <p:txBody>
          <a:bodyPr vert="horz"/>
          <a:lstStyle>
            <a:lvl1pPr>
              <a:buNone/>
              <a:defRPr sz="800" baseline="0">
                <a:latin typeface="Arial"/>
                <a:cs typeface="Arial"/>
              </a:defRPr>
            </a:lvl1pPr>
            <a:lvl2pPr>
              <a:defRPr sz="600">
                <a:latin typeface="Arial"/>
                <a:cs typeface="Arial"/>
              </a:defRPr>
            </a:lvl2pPr>
            <a:lvl3pPr>
              <a:defRPr sz="600">
                <a:latin typeface="Arial"/>
                <a:cs typeface="Arial"/>
              </a:defRPr>
            </a:lvl3pPr>
            <a:lvl4pPr>
              <a:defRPr sz="600">
                <a:latin typeface="Arial"/>
                <a:cs typeface="Arial"/>
              </a:defRPr>
            </a:lvl4pPr>
            <a:lvl5pPr>
              <a:defRPr sz="6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© </a:t>
            </a:r>
            <a:r>
              <a:rPr lang="en-US" dirty="0" err="1" smtClean="0"/>
              <a:t>Hortonworks</a:t>
            </a:r>
            <a:r>
              <a:rPr lang="en-US" dirty="0" smtClean="0"/>
              <a:t> Inc. 2011. Confidential and Proprietary. 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5613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3C1B2A0A-8F71-0647-B921-0CE0F4746A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663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3C1B2A0A-8F71-0647-B921-0CE0F4746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301939" y="6619241"/>
            <a:ext cx="2717748" cy="262407"/>
          </a:xfrm>
          <a:prstGeom prst="rect">
            <a:avLst/>
          </a:prstGeom>
        </p:spPr>
        <p:txBody>
          <a:bodyPr vert="horz"/>
          <a:lstStyle>
            <a:lvl1pPr>
              <a:buNone/>
              <a:defRPr sz="650" baseline="0">
                <a:latin typeface="Arial"/>
                <a:cs typeface="Arial"/>
              </a:defRPr>
            </a:lvl1pPr>
            <a:lvl2pPr>
              <a:defRPr sz="600">
                <a:latin typeface="Arial"/>
                <a:cs typeface="Arial"/>
              </a:defRPr>
            </a:lvl2pPr>
            <a:lvl3pPr>
              <a:defRPr sz="600">
                <a:latin typeface="Arial"/>
                <a:cs typeface="Arial"/>
              </a:defRPr>
            </a:lvl3pPr>
            <a:lvl4pPr>
              <a:defRPr sz="600">
                <a:latin typeface="Arial"/>
                <a:cs typeface="Arial"/>
              </a:defRPr>
            </a:lvl4pPr>
            <a:lvl5pPr>
              <a:defRPr sz="6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© </a:t>
            </a:r>
            <a:r>
              <a:rPr lang="en-US" dirty="0" err="1" smtClean="0"/>
              <a:t>Hortonworks</a:t>
            </a:r>
            <a:r>
              <a:rPr lang="en-US" dirty="0" smtClean="0"/>
              <a:t> Inc. 2011. Confidential and Proprietary.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01939" y="6453547"/>
            <a:ext cx="2895600" cy="2653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2013 Hortonworks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229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18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1600"/>
            </a:lvl2pPr>
            <a:lvl3pPr marL="1081088" indent="-166688">
              <a:buFont typeface="Lucida Grande"/>
              <a:buChar char="–"/>
              <a:defRPr sz="1400"/>
            </a:lvl3pPr>
            <a:lvl4pPr marL="1543050" indent="-171450">
              <a:defRPr sz="1400"/>
            </a:lvl4pPr>
            <a:lvl5pPr marL="2005013" indent="-176213">
              <a:buFont typeface="Lucida Grande"/>
              <a:buChar char="-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Algebraic Transformations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3C1B2A0A-8F71-0647-B921-0CE0F4746A46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2013 Hortonworks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HIVE-784: Sub Query in Where or Having clause</a:t>
            </a:r>
          </a:p>
          <a:p>
            <a:r>
              <a:rPr lang="en-US" dirty="0" smtClean="0"/>
              <a:t>HIVE-5555: Alt. Join Syntax; Join conditions in the Where Clause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418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 Query transformation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3C1B2A0A-8F71-0647-B921-0CE0F4746A4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2013 Hortonworks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Support for In, Not In, Exists, Not Exists in Where or Having clause</a:t>
            </a:r>
          </a:p>
          <a:p>
            <a:r>
              <a:rPr lang="en-US" dirty="0" smtClean="0"/>
              <a:t>But lots of restrictions</a:t>
            </a:r>
          </a:p>
          <a:p>
            <a:pPr lvl="1"/>
            <a:r>
              <a:rPr lang="en-US" dirty="0" smtClean="0"/>
              <a:t>Sub Query predicate must be a top level conjunct</a:t>
            </a:r>
          </a:p>
          <a:p>
            <a:pPr lvl="1"/>
            <a:r>
              <a:rPr lang="en-US" dirty="0" smtClean="0"/>
              <a:t>Only 1 Sub Query predicate</a:t>
            </a:r>
          </a:p>
          <a:p>
            <a:pPr lvl="1"/>
            <a:r>
              <a:rPr lang="en-US" dirty="0" smtClean="0"/>
              <a:t>No Sub Query nesting</a:t>
            </a:r>
          </a:p>
          <a:p>
            <a:pPr lvl="1"/>
            <a:r>
              <a:rPr lang="en-US" dirty="0" smtClean="0"/>
              <a:t>Correlation condition must be valid join conditions</a:t>
            </a:r>
          </a:p>
          <a:p>
            <a:pPr lvl="1"/>
            <a:r>
              <a:rPr lang="en-US" dirty="0" smtClean="0"/>
              <a:t>And many more: See Spec on HIVE-784; 17 Restrictions so far.</a:t>
            </a:r>
          </a:p>
          <a:p>
            <a:r>
              <a:rPr lang="en-US" dirty="0" smtClean="0"/>
              <a:t>Transformation at a high level are:</a:t>
            </a:r>
          </a:p>
          <a:p>
            <a:pPr lvl="1"/>
            <a:r>
              <a:rPr lang="en-US" dirty="0" smtClean="0"/>
              <a:t>In/Exists =&gt; Left Outer Join</a:t>
            </a:r>
          </a:p>
          <a:p>
            <a:pPr lvl="1"/>
            <a:r>
              <a:rPr lang="en-US" dirty="0" smtClean="0"/>
              <a:t>Not In/Exists =&gt; Left Outer Join + null check + null count for Not In</a:t>
            </a:r>
          </a:p>
          <a:p>
            <a:pPr lvl="1"/>
            <a:r>
              <a:rPr lang="en-US" dirty="0" smtClean="0"/>
              <a:t>Correlation converted to </a:t>
            </a:r>
            <a:r>
              <a:rPr lang="en-US" dirty="0" err="1" smtClean="0"/>
              <a:t>Gby</a:t>
            </a:r>
            <a:r>
              <a:rPr lang="en-US" dirty="0" smtClean="0"/>
              <a:t> in Sub Query</a:t>
            </a:r>
          </a:p>
          <a:p>
            <a:r>
              <a:rPr lang="en-US" dirty="0" smtClean="0"/>
              <a:t>In spite of long list of Restrictions, possibly useful</a:t>
            </a:r>
          </a:p>
          <a:p>
            <a:pPr lvl="1"/>
            <a:r>
              <a:rPr lang="en-US" dirty="0" smtClean="0"/>
              <a:t>See HIVE-784 for TPCH Queries Q4, Q15, Q16, Q18 written with SQs</a:t>
            </a:r>
          </a:p>
          <a:p>
            <a:pPr lvl="1"/>
            <a:r>
              <a:rPr lang="en-US" dirty="0" smtClean="0"/>
              <a:t>TPCDS Query 45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490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Examples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3C1B2A0A-8F71-0647-B921-0CE0F4746A4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2013 Hortonworks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gray">
          <a:xfrm>
            <a:off x="516775" y="1215973"/>
            <a:ext cx="7090745" cy="5122323"/>
          </a:xfrm>
          <a:prstGeom prst="rect">
            <a:avLst/>
          </a:prstGeom>
          <a:solidFill>
            <a:schemeClr val="bg2"/>
          </a:solidFill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bg2">
                <a:gamma/>
                <a:shade val="60000"/>
                <a:invGamma/>
              </a:schemeClr>
            </a:prstShdw>
          </a:effectLst>
        </p:spPr>
        <p:txBody>
          <a:bodyPr wrap="none" lIns="90000" tIns="46800" rIns="90000" bIns="46800"/>
          <a:lstStyle/>
          <a:p>
            <a:r>
              <a:rPr lang="en-US" sz="1100" b="1" dirty="0"/>
              <a:t>-- non </a:t>
            </a:r>
            <a:r>
              <a:rPr lang="en-US" sz="1100" b="1" u="sng" dirty="0" err="1"/>
              <a:t>agg</a:t>
            </a:r>
            <a:r>
              <a:rPr lang="en-US" sz="1100" b="1" u="sng" dirty="0"/>
              <a:t>, </a:t>
            </a:r>
            <a:r>
              <a:rPr lang="en-US" sz="1100" b="1" u="sng" dirty="0" err="1"/>
              <a:t>corr</a:t>
            </a:r>
            <a:endParaRPr lang="en-US" sz="1100" b="1" dirty="0" smtClean="0"/>
          </a:p>
          <a:p>
            <a:r>
              <a:rPr lang="en-US" sz="1100" dirty="0" smtClean="0"/>
              <a:t>select </a:t>
            </a:r>
            <a:r>
              <a:rPr lang="en-US" sz="1100" dirty="0"/>
              <a:t>* </a:t>
            </a:r>
          </a:p>
          <a:p>
            <a:r>
              <a:rPr lang="en-US" sz="1100" dirty="0"/>
              <a:t>from </a:t>
            </a:r>
            <a:r>
              <a:rPr lang="en-US" sz="1100" u="sng" dirty="0" err="1"/>
              <a:t>src</a:t>
            </a:r>
            <a:r>
              <a:rPr lang="en-US" sz="1100" u="sng" dirty="0"/>
              <a:t> b </a:t>
            </a:r>
          </a:p>
          <a:p>
            <a:r>
              <a:rPr lang="en-US" sz="1100" dirty="0"/>
              <a:t>where </a:t>
            </a:r>
            <a:r>
              <a:rPr lang="en-US" sz="1100" dirty="0" err="1"/>
              <a:t>b.key</a:t>
            </a:r>
            <a:r>
              <a:rPr lang="en-US" sz="1100" dirty="0"/>
              <a:t> in</a:t>
            </a:r>
          </a:p>
          <a:p>
            <a:r>
              <a:rPr lang="en-US" sz="1100" dirty="0"/>
              <a:t>        (select </a:t>
            </a:r>
            <a:r>
              <a:rPr lang="en-US" sz="1100" dirty="0" err="1"/>
              <a:t>a.key</a:t>
            </a:r>
            <a:r>
              <a:rPr lang="en-US" sz="1100" dirty="0"/>
              <a:t> </a:t>
            </a:r>
          </a:p>
          <a:p>
            <a:r>
              <a:rPr lang="en-US" sz="1100" dirty="0"/>
              <a:t>         from </a:t>
            </a:r>
            <a:r>
              <a:rPr lang="en-US" sz="1100" u="sng" dirty="0" err="1"/>
              <a:t>src</a:t>
            </a:r>
            <a:r>
              <a:rPr lang="en-US" sz="1100" u="sng" dirty="0"/>
              <a:t> a </a:t>
            </a:r>
          </a:p>
          <a:p>
            <a:r>
              <a:rPr lang="en-US" sz="1100" dirty="0"/>
              <a:t>         where </a:t>
            </a:r>
            <a:r>
              <a:rPr lang="en-US" sz="1100" dirty="0" err="1"/>
              <a:t>b.value</a:t>
            </a:r>
            <a:r>
              <a:rPr lang="en-US" sz="1100" dirty="0"/>
              <a:t> = </a:t>
            </a:r>
            <a:r>
              <a:rPr lang="en-US" sz="1100" dirty="0" err="1"/>
              <a:t>a.value</a:t>
            </a:r>
            <a:r>
              <a:rPr lang="en-US" sz="1100" dirty="0"/>
              <a:t> and </a:t>
            </a:r>
            <a:r>
              <a:rPr lang="en-US" sz="1100" dirty="0" err="1"/>
              <a:t>a.key</a:t>
            </a:r>
            <a:r>
              <a:rPr lang="en-US" sz="1100" dirty="0"/>
              <a:t> &gt; '9'</a:t>
            </a:r>
          </a:p>
          <a:p>
            <a:r>
              <a:rPr lang="en-US" sz="1100" dirty="0"/>
              <a:t>        )</a:t>
            </a:r>
          </a:p>
          <a:p>
            <a:r>
              <a:rPr lang="en-US" sz="1100" dirty="0" smtClean="0"/>
              <a:t>;</a:t>
            </a:r>
            <a:endParaRPr lang="en-US" sz="1100" dirty="0">
              <a:solidFill>
                <a:prstClr val="black"/>
              </a:solidFill>
            </a:endParaRPr>
          </a:p>
          <a:p>
            <a:r>
              <a:rPr lang="en-US" sz="1100" b="1" dirty="0" smtClean="0">
                <a:solidFill>
                  <a:prstClr val="black"/>
                </a:solidFill>
              </a:rPr>
              <a:t>-</a:t>
            </a:r>
            <a:r>
              <a:rPr lang="en-US" sz="1100" b="1" dirty="0">
                <a:solidFill>
                  <a:prstClr val="black"/>
                </a:solidFill>
              </a:rPr>
              <a:t>- non </a:t>
            </a:r>
            <a:r>
              <a:rPr lang="en-US" sz="1100" b="1" dirty="0" err="1">
                <a:solidFill>
                  <a:prstClr val="black"/>
                </a:solidFill>
              </a:rPr>
              <a:t>agg</a:t>
            </a:r>
            <a:r>
              <a:rPr lang="en-US" sz="1100" b="1" dirty="0">
                <a:solidFill>
                  <a:prstClr val="black"/>
                </a:solidFill>
              </a:rPr>
              <a:t>, non </a:t>
            </a:r>
            <a:r>
              <a:rPr lang="en-US" sz="1100" b="1" dirty="0" err="1" smtClean="0">
                <a:solidFill>
                  <a:prstClr val="black"/>
                </a:solidFill>
              </a:rPr>
              <a:t>corr</a:t>
            </a:r>
            <a:endParaRPr lang="en-US" sz="1100" b="1" dirty="0">
              <a:solidFill>
                <a:prstClr val="black"/>
              </a:solidFill>
            </a:endParaRPr>
          </a:p>
          <a:p>
            <a:r>
              <a:rPr lang="en-US" sz="1100" dirty="0" smtClean="0">
                <a:solidFill>
                  <a:prstClr val="black"/>
                </a:solidFill>
              </a:rPr>
              <a:t>select </a:t>
            </a:r>
            <a:r>
              <a:rPr lang="en-US" sz="1100" dirty="0">
                <a:solidFill>
                  <a:prstClr val="black"/>
                </a:solidFill>
              </a:rPr>
              <a:t>key, count(*) </a:t>
            </a:r>
          </a:p>
          <a:p>
            <a:r>
              <a:rPr lang="en-US" sz="1100" dirty="0" smtClean="0">
                <a:solidFill>
                  <a:prstClr val="black"/>
                </a:solidFill>
              </a:rPr>
              <a:t>from </a:t>
            </a:r>
            <a:r>
              <a:rPr lang="en-US" sz="1100" dirty="0" err="1">
                <a:solidFill>
                  <a:prstClr val="black"/>
                </a:solidFill>
              </a:rPr>
              <a:t>src</a:t>
            </a:r>
            <a:r>
              <a:rPr lang="en-US" sz="1100" dirty="0">
                <a:solidFill>
                  <a:prstClr val="black"/>
                </a:solidFill>
              </a:rPr>
              <a:t> </a:t>
            </a:r>
          </a:p>
          <a:p>
            <a:r>
              <a:rPr lang="en-US" sz="1100" dirty="0" smtClean="0">
                <a:solidFill>
                  <a:prstClr val="black"/>
                </a:solidFill>
              </a:rPr>
              <a:t>group </a:t>
            </a:r>
            <a:r>
              <a:rPr lang="en-US" sz="1100" dirty="0">
                <a:solidFill>
                  <a:prstClr val="black"/>
                </a:solidFill>
              </a:rPr>
              <a:t>by key</a:t>
            </a:r>
          </a:p>
          <a:p>
            <a:r>
              <a:rPr lang="en-US" sz="1100" dirty="0" smtClean="0">
                <a:solidFill>
                  <a:prstClr val="black"/>
                </a:solidFill>
              </a:rPr>
              <a:t>having </a:t>
            </a:r>
            <a:r>
              <a:rPr lang="en-US" sz="1100" dirty="0">
                <a:solidFill>
                  <a:prstClr val="black"/>
                </a:solidFill>
              </a:rPr>
              <a:t>count(*) in (select count(*) from </a:t>
            </a:r>
            <a:r>
              <a:rPr lang="en-US" sz="1100" dirty="0" err="1">
                <a:solidFill>
                  <a:prstClr val="black"/>
                </a:solidFill>
              </a:rPr>
              <a:t>src</a:t>
            </a:r>
            <a:r>
              <a:rPr lang="en-US" sz="1100" dirty="0">
                <a:solidFill>
                  <a:prstClr val="black"/>
                </a:solidFill>
              </a:rPr>
              <a:t> s1 where s1.key &gt; '9' group by s1.key )</a:t>
            </a:r>
          </a:p>
          <a:p>
            <a:r>
              <a:rPr lang="en-US" sz="1100" dirty="0" smtClean="0">
                <a:solidFill>
                  <a:prstClr val="black"/>
                </a:solidFill>
              </a:rPr>
              <a:t>;</a:t>
            </a:r>
            <a:endParaRPr lang="en-US" sz="1100" dirty="0">
              <a:solidFill>
                <a:prstClr val="black"/>
              </a:solidFill>
            </a:endParaRPr>
          </a:p>
          <a:p>
            <a:r>
              <a:rPr lang="en-US" sz="1100" b="1" dirty="0" smtClean="0">
                <a:solidFill>
                  <a:prstClr val="black"/>
                </a:solidFill>
              </a:rPr>
              <a:t>-- </a:t>
            </a:r>
            <a:r>
              <a:rPr lang="en-US" sz="1100" b="1" dirty="0" err="1" smtClean="0">
                <a:solidFill>
                  <a:prstClr val="black"/>
                </a:solidFill>
              </a:rPr>
              <a:t>tpch</a:t>
            </a:r>
            <a:r>
              <a:rPr lang="en-US" sz="1100" b="1" dirty="0" smtClean="0">
                <a:solidFill>
                  <a:prstClr val="black"/>
                </a:solidFill>
              </a:rPr>
              <a:t> </a:t>
            </a:r>
            <a:r>
              <a:rPr lang="en-US" sz="1100" b="1" dirty="0">
                <a:solidFill>
                  <a:prstClr val="black"/>
                </a:solidFill>
              </a:rPr>
              <a:t>Q4</a:t>
            </a:r>
          </a:p>
          <a:p>
            <a:r>
              <a:rPr lang="en-US" sz="1100" dirty="0">
                <a:solidFill>
                  <a:prstClr val="black"/>
                </a:solidFill>
              </a:rPr>
              <a:t>select </a:t>
            </a:r>
            <a:r>
              <a:rPr lang="en-US" sz="1100" dirty="0" err="1">
                <a:solidFill>
                  <a:prstClr val="black"/>
                </a:solidFill>
              </a:rPr>
              <a:t>o_orderpriority</a:t>
            </a:r>
            <a:r>
              <a:rPr lang="en-US" sz="1100" dirty="0">
                <a:solidFill>
                  <a:prstClr val="black"/>
                </a:solidFill>
              </a:rPr>
              <a:t>, count(*) as </a:t>
            </a:r>
            <a:r>
              <a:rPr lang="en-US" sz="1100" dirty="0" err="1">
                <a:solidFill>
                  <a:prstClr val="black"/>
                </a:solidFill>
              </a:rPr>
              <a:t>order_count</a:t>
            </a:r>
            <a:endParaRPr lang="en-US" sz="1100" dirty="0">
              <a:solidFill>
                <a:prstClr val="black"/>
              </a:solidFill>
            </a:endParaRPr>
          </a:p>
          <a:p>
            <a:r>
              <a:rPr lang="en-US" sz="1100" dirty="0">
                <a:solidFill>
                  <a:prstClr val="black"/>
                </a:solidFill>
              </a:rPr>
              <a:t>from orders o</a:t>
            </a:r>
          </a:p>
          <a:p>
            <a:r>
              <a:rPr lang="en-US" sz="1100" dirty="0">
                <a:solidFill>
                  <a:prstClr val="black"/>
                </a:solidFill>
              </a:rPr>
              <a:t>where</a:t>
            </a:r>
          </a:p>
          <a:p>
            <a:r>
              <a:rPr lang="en-US" sz="1100" dirty="0">
                <a:solidFill>
                  <a:prstClr val="black"/>
                </a:solidFill>
              </a:rPr>
              <a:t>  </a:t>
            </a:r>
            <a:r>
              <a:rPr lang="en-US" sz="1100" dirty="0" err="1">
                <a:solidFill>
                  <a:prstClr val="black"/>
                </a:solidFill>
              </a:rPr>
              <a:t>unix_timestamp</a:t>
            </a:r>
            <a:r>
              <a:rPr lang="en-US" sz="1100" dirty="0">
                <a:solidFill>
                  <a:prstClr val="black"/>
                </a:solidFill>
              </a:rPr>
              <a:t>(</a:t>
            </a:r>
            <a:r>
              <a:rPr lang="en-US" sz="1100" dirty="0" err="1">
                <a:solidFill>
                  <a:prstClr val="black"/>
                </a:solidFill>
              </a:rPr>
              <a:t>o_orderdate</a:t>
            </a:r>
            <a:r>
              <a:rPr lang="en-US" sz="1100" dirty="0">
                <a:solidFill>
                  <a:prstClr val="black"/>
                </a:solidFill>
              </a:rPr>
              <a:t>, '</a:t>
            </a:r>
            <a:r>
              <a:rPr lang="en-US" sz="1100" dirty="0" err="1">
                <a:solidFill>
                  <a:prstClr val="black"/>
                </a:solidFill>
              </a:rPr>
              <a:t>yyyy</a:t>
            </a:r>
            <a:r>
              <a:rPr lang="en-US" sz="1100" dirty="0">
                <a:solidFill>
                  <a:prstClr val="black"/>
                </a:solidFill>
              </a:rPr>
              <a:t>-MM-</a:t>
            </a:r>
            <a:r>
              <a:rPr lang="en-US" sz="1100" dirty="0" err="1">
                <a:solidFill>
                  <a:prstClr val="black"/>
                </a:solidFill>
              </a:rPr>
              <a:t>dd</a:t>
            </a:r>
            <a:r>
              <a:rPr lang="en-US" sz="1100" dirty="0">
                <a:solidFill>
                  <a:prstClr val="black"/>
                </a:solidFill>
              </a:rPr>
              <a:t>') &gt;= </a:t>
            </a:r>
            <a:r>
              <a:rPr lang="en-US" sz="1100" dirty="0" err="1">
                <a:solidFill>
                  <a:prstClr val="black"/>
                </a:solidFill>
              </a:rPr>
              <a:t>unix_timestamp</a:t>
            </a:r>
            <a:r>
              <a:rPr lang="en-US" sz="1100" dirty="0">
                <a:solidFill>
                  <a:prstClr val="black"/>
                </a:solidFill>
              </a:rPr>
              <a:t>('1993-07-01', '</a:t>
            </a:r>
            <a:r>
              <a:rPr lang="en-US" sz="1100" dirty="0" err="1">
                <a:solidFill>
                  <a:prstClr val="black"/>
                </a:solidFill>
              </a:rPr>
              <a:t>yyyy</a:t>
            </a:r>
            <a:r>
              <a:rPr lang="en-US" sz="1100" dirty="0">
                <a:solidFill>
                  <a:prstClr val="black"/>
                </a:solidFill>
              </a:rPr>
              <a:t>-MM-</a:t>
            </a:r>
            <a:r>
              <a:rPr lang="en-US" sz="1100" dirty="0" err="1">
                <a:solidFill>
                  <a:prstClr val="black"/>
                </a:solidFill>
              </a:rPr>
              <a:t>dd</a:t>
            </a:r>
            <a:r>
              <a:rPr lang="en-US" sz="1100" dirty="0">
                <a:solidFill>
                  <a:prstClr val="black"/>
                </a:solidFill>
              </a:rPr>
              <a:t>')</a:t>
            </a:r>
          </a:p>
          <a:p>
            <a:r>
              <a:rPr lang="en-US" sz="1100" dirty="0">
                <a:solidFill>
                  <a:prstClr val="black"/>
                </a:solidFill>
              </a:rPr>
              <a:t>  and </a:t>
            </a:r>
            <a:r>
              <a:rPr lang="en-US" sz="1100" dirty="0" err="1">
                <a:solidFill>
                  <a:prstClr val="black"/>
                </a:solidFill>
              </a:rPr>
              <a:t>unix_timestamp</a:t>
            </a:r>
            <a:r>
              <a:rPr lang="en-US" sz="1100" dirty="0">
                <a:solidFill>
                  <a:prstClr val="black"/>
                </a:solidFill>
              </a:rPr>
              <a:t>(</a:t>
            </a:r>
            <a:r>
              <a:rPr lang="en-US" sz="1100" dirty="0" err="1">
                <a:solidFill>
                  <a:prstClr val="black"/>
                </a:solidFill>
              </a:rPr>
              <a:t>o_orderdate</a:t>
            </a:r>
            <a:r>
              <a:rPr lang="en-US" sz="1100" dirty="0">
                <a:solidFill>
                  <a:prstClr val="black"/>
                </a:solidFill>
              </a:rPr>
              <a:t>, '</a:t>
            </a:r>
            <a:r>
              <a:rPr lang="en-US" sz="1100" dirty="0" err="1">
                <a:solidFill>
                  <a:prstClr val="black"/>
                </a:solidFill>
              </a:rPr>
              <a:t>yyyy</a:t>
            </a:r>
            <a:r>
              <a:rPr lang="en-US" sz="1100" dirty="0">
                <a:solidFill>
                  <a:prstClr val="black"/>
                </a:solidFill>
              </a:rPr>
              <a:t>-MM-</a:t>
            </a:r>
            <a:r>
              <a:rPr lang="en-US" sz="1100" dirty="0" err="1">
                <a:solidFill>
                  <a:prstClr val="black"/>
                </a:solidFill>
              </a:rPr>
              <a:t>dd</a:t>
            </a:r>
            <a:r>
              <a:rPr lang="en-US" sz="1100" dirty="0">
                <a:solidFill>
                  <a:prstClr val="black"/>
                </a:solidFill>
              </a:rPr>
              <a:t>') &lt; </a:t>
            </a:r>
            <a:r>
              <a:rPr lang="en-US" sz="1100" dirty="0" err="1">
                <a:solidFill>
                  <a:prstClr val="black"/>
                </a:solidFill>
              </a:rPr>
              <a:t>unix_timestamp</a:t>
            </a:r>
            <a:r>
              <a:rPr lang="en-US" sz="1100" dirty="0">
                <a:solidFill>
                  <a:prstClr val="black"/>
                </a:solidFill>
              </a:rPr>
              <a:t>('1993-10-01', '</a:t>
            </a:r>
            <a:r>
              <a:rPr lang="en-US" sz="1100" dirty="0" err="1">
                <a:solidFill>
                  <a:prstClr val="black"/>
                </a:solidFill>
              </a:rPr>
              <a:t>yyyy</a:t>
            </a:r>
            <a:r>
              <a:rPr lang="en-US" sz="1100" dirty="0">
                <a:solidFill>
                  <a:prstClr val="black"/>
                </a:solidFill>
              </a:rPr>
              <a:t>-MM-</a:t>
            </a:r>
            <a:r>
              <a:rPr lang="en-US" sz="1100" dirty="0" err="1">
                <a:solidFill>
                  <a:prstClr val="black"/>
                </a:solidFill>
              </a:rPr>
              <a:t>dd</a:t>
            </a:r>
            <a:r>
              <a:rPr lang="en-US" sz="1100" dirty="0">
                <a:solidFill>
                  <a:prstClr val="black"/>
                </a:solidFill>
              </a:rPr>
              <a:t>')</a:t>
            </a:r>
          </a:p>
          <a:p>
            <a:r>
              <a:rPr lang="en-US" sz="1100" dirty="0">
                <a:solidFill>
                  <a:prstClr val="black"/>
                </a:solidFill>
              </a:rPr>
              <a:t>  and exists (</a:t>
            </a:r>
          </a:p>
          <a:p>
            <a:r>
              <a:rPr lang="en-US" sz="1100" dirty="0">
                <a:solidFill>
                  <a:prstClr val="black"/>
                </a:solidFill>
              </a:rPr>
              <a:t>            select *</a:t>
            </a:r>
          </a:p>
          <a:p>
            <a:r>
              <a:rPr lang="en-US" sz="1100" dirty="0">
                <a:solidFill>
                  <a:prstClr val="black"/>
                </a:solidFill>
              </a:rPr>
              <a:t>            from </a:t>
            </a:r>
            <a:r>
              <a:rPr lang="en-US" sz="1100" dirty="0" err="1">
                <a:solidFill>
                  <a:prstClr val="black"/>
                </a:solidFill>
              </a:rPr>
              <a:t>lineitem</a:t>
            </a:r>
            <a:endParaRPr lang="en-US" sz="1100" dirty="0">
              <a:solidFill>
                <a:prstClr val="black"/>
              </a:solidFill>
            </a:endParaRPr>
          </a:p>
          <a:p>
            <a:r>
              <a:rPr lang="en-US" sz="1100" dirty="0">
                <a:solidFill>
                  <a:prstClr val="black"/>
                </a:solidFill>
              </a:rPr>
              <a:t>            where</a:t>
            </a:r>
          </a:p>
          <a:p>
            <a:r>
              <a:rPr lang="en-US" sz="1100" dirty="0">
                <a:solidFill>
                  <a:prstClr val="black"/>
                </a:solidFill>
              </a:rPr>
              <a:t>              </a:t>
            </a:r>
            <a:r>
              <a:rPr lang="en-US" sz="1100" dirty="0" err="1">
                <a:solidFill>
                  <a:prstClr val="black"/>
                </a:solidFill>
              </a:rPr>
              <a:t>l_orderkey</a:t>
            </a:r>
            <a:r>
              <a:rPr lang="en-US" sz="1100" dirty="0">
                <a:solidFill>
                  <a:prstClr val="black"/>
                </a:solidFill>
              </a:rPr>
              <a:t> = </a:t>
            </a:r>
            <a:r>
              <a:rPr lang="en-US" sz="1100" dirty="0" err="1">
                <a:solidFill>
                  <a:prstClr val="black"/>
                </a:solidFill>
              </a:rPr>
              <a:t>o.o_orderkey</a:t>
            </a:r>
            <a:endParaRPr lang="en-US" sz="1100" dirty="0">
              <a:solidFill>
                <a:prstClr val="black"/>
              </a:solidFill>
            </a:endParaRPr>
          </a:p>
          <a:p>
            <a:r>
              <a:rPr lang="en-US" sz="1100" dirty="0">
                <a:solidFill>
                  <a:prstClr val="black"/>
                </a:solidFill>
              </a:rPr>
              <a:t>              and </a:t>
            </a:r>
            <a:r>
              <a:rPr lang="en-US" sz="1100" dirty="0" err="1">
                <a:solidFill>
                  <a:prstClr val="black"/>
                </a:solidFill>
              </a:rPr>
              <a:t>l_commitdate</a:t>
            </a:r>
            <a:r>
              <a:rPr lang="en-US" sz="1100" dirty="0">
                <a:solidFill>
                  <a:prstClr val="black"/>
                </a:solidFill>
              </a:rPr>
              <a:t> &lt; </a:t>
            </a:r>
            <a:r>
              <a:rPr lang="en-US" sz="1100" dirty="0" err="1">
                <a:solidFill>
                  <a:prstClr val="black"/>
                </a:solidFill>
              </a:rPr>
              <a:t>l_receiptdate</a:t>
            </a:r>
            <a:endParaRPr lang="en-US" sz="1100" dirty="0">
              <a:solidFill>
                <a:prstClr val="black"/>
              </a:solidFill>
            </a:endParaRPr>
          </a:p>
          <a:p>
            <a:r>
              <a:rPr lang="en-US" sz="1100" dirty="0">
                <a:solidFill>
                  <a:prstClr val="black"/>
                </a:solidFill>
              </a:rPr>
              <a:t>            )</a:t>
            </a:r>
          </a:p>
          <a:p>
            <a:r>
              <a:rPr lang="en-US" sz="1100" dirty="0">
                <a:solidFill>
                  <a:prstClr val="black"/>
                </a:solidFill>
              </a:rPr>
              <a:t>group by </a:t>
            </a:r>
            <a:r>
              <a:rPr lang="en-US" sz="1100" dirty="0" err="1">
                <a:solidFill>
                  <a:prstClr val="black"/>
                </a:solidFill>
              </a:rPr>
              <a:t>o_orderpriority</a:t>
            </a:r>
            <a:endParaRPr lang="en-US" sz="1100" dirty="0">
              <a:solidFill>
                <a:prstClr val="black"/>
              </a:solidFill>
            </a:endParaRPr>
          </a:p>
          <a:p>
            <a:r>
              <a:rPr lang="en-US" sz="1100" dirty="0">
                <a:solidFill>
                  <a:prstClr val="black"/>
                </a:solidFill>
              </a:rPr>
              <a:t>order by </a:t>
            </a:r>
            <a:r>
              <a:rPr lang="en-US" sz="1100" dirty="0" err="1">
                <a:solidFill>
                  <a:prstClr val="black"/>
                </a:solidFill>
              </a:rPr>
              <a:t>o_orderpriority</a:t>
            </a:r>
            <a:r>
              <a:rPr lang="en-US" sz="1100" dirty="0" smtClean="0">
                <a:solidFill>
                  <a:prstClr val="black"/>
                </a:solidFill>
              </a:rPr>
              <a:t>;</a:t>
            </a:r>
            <a:endParaRPr lang="en-US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156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 syntax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3C1B2A0A-8F71-0647-B921-0CE0F4746A4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2013 Hortonworks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I want to use old-style Join syntax: join conditions in Where clause</a:t>
            </a:r>
          </a:p>
          <a:p>
            <a:r>
              <a:rPr lang="en-US" dirty="0" smtClean="0"/>
              <a:t>Sub problems:</a:t>
            </a:r>
          </a:p>
          <a:p>
            <a:pPr lvl="1"/>
            <a:r>
              <a:rPr lang="en-US" dirty="0" smtClean="0"/>
              <a:t>HIVE-5556: Push Join conditions up Join tree.</a:t>
            </a:r>
          </a:p>
          <a:p>
            <a:pPr lvl="2"/>
            <a:r>
              <a:rPr lang="en-US" dirty="0" smtClean="0"/>
              <a:t>So A join B join C on </a:t>
            </a:r>
            <a:r>
              <a:rPr lang="en-US" dirty="0" err="1" smtClean="0"/>
              <a:t>A.x</a:t>
            </a:r>
            <a:r>
              <a:rPr lang="en-US" dirty="0" smtClean="0"/>
              <a:t> = </a:t>
            </a:r>
            <a:r>
              <a:rPr lang="en-US" dirty="0" err="1" smtClean="0"/>
              <a:t>B.x</a:t>
            </a:r>
            <a:r>
              <a:rPr lang="en-US" dirty="0" smtClean="0"/>
              <a:t> and </a:t>
            </a:r>
            <a:r>
              <a:rPr lang="en-US" dirty="0" err="1" smtClean="0"/>
              <a:t>A.y</a:t>
            </a:r>
            <a:r>
              <a:rPr lang="en-US" dirty="0" smtClean="0"/>
              <a:t> = </a:t>
            </a:r>
            <a:r>
              <a:rPr lang="en-US" dirty="0" err="1" smtClean="0"/>
              <a:t>C.y</a:t>
            </a:r>
            <a:r>
              <a:rPr lang="en-US" dirty="0" smtClean="0"/>
              <a:t> should be handled as:</a:t>
            </a:r>
          </a:p>
          <a:p>
            <a:pPr lvl="3"/>
            <a:r>
              <a:rPr lang="en-US" dirty="0"/>
              <a:t>A join B on </a:t>
            </a:r>
            <a:r>
              <a:rPr lang="en-US" dirty="0" err="1"/>
              <a:t>A.x</a:t>
            </a:r>
            <a:r>
              <a:rPr lang="en-US" dirty="0"/>
              <a:t> = </a:t>
            </a:r>
            <a:r>
              <a:rPr lang="en-US" dirty="0" err="1"/>
              <a:t>B.x</a:t>
            </a:r>
            <a:r>
              <a:rPr lang="en-US" dirty="0"/>
              <a:t> </a:t>
            </a:r>
            <a:r>
              <a:rPr lang="en-US" dirty="0" smtClean="0"/>
              <a:t> join </a:t>
            </a:r>
            <a:r>
              <a:rPr lang="en-US" dirty="0"/>
              <a:t>C </a:t>
            </a:r>
            <a:r>
              <a:rPr lang="en-US" dirty="0" smtClean="0"/>
              <a:t>on </a:t>
            </a:r>
            <a:r>
              <a:rPr lang="en-US" dirty="0" err="1" smtClean="0"/>
              <a:t>A.y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C.y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Fix holes in handling of Join Tree merging</a:t>
            </a:r>
          </a:p>
          <a:p>
            <a:pPr lvl="1"/>
            <a:r>
              <a:rPr lang="en-US" dirty="0" smtClean="0"/>
              <a:t>HIVE-5557: Push ‘qualifying’ predicates from Where Clause up Join Tree</a:t>
            </a:r>
          </a:p>
          <a:p>
            <a:pPr lvl="1"/>
            <a:r>
              <a:rPr lang="en-US" dirty="0" smtClean="0"/>
              <a:t>HIVE-5558: support alternate syntax for cross product (allow use of comma).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1545"/>
      </p:ext>
    </p:extLst>
  </p:cSld>
  <p:clrMapOvr>
    <a:masterClrMapping/>
  </p:clrMapOvr>
</p:sld>
</file>

<file path=ppt/theme/theme1.xml><?xml version="1.0" encoding="utf-8"?>
<a:theme xmlns:a="http://schemas.openxmlformats.org/drawingml/2006/main" name="Hortonworks_PPT_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 lnSpcReduction="10000"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C3C3C3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Hortonworks_PPT_1.potx</Template>
  <TotalTime>7611</TotalTime>
  <Words>485</Words>
  <Application>Microsoft Macintosh PowerPoint</Application>
  <PresentationFormat>On-screen Show (4:3)</PresentationFormat>
  <Paragraphs>66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Hortonworks_PPT_1</vt:lpstr>
      <vt:lpstr>Algebraic Transformations</vt:lpstr>
      <vt:lpstr>Sub Query transformation </vt:lpstr>
      <vt:lpstr>Some Examples</vt:lpstr>
      <vt:lpstr>Join syntax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Eric Delin</dc:creator>
  <cp:keywords/>
  <dc:description/>
  <cp:lastModifiedBy>Harish Butani</cp:lastModifiedBy>
  <cp:revision>103</cp:revision>
  <dcterms:created xsi:type="dcterms:W3CDTF">2011-10-31T20:24:39Z</dcterms:created>
  <dcterms:modified xsi:type="dcterms:W3CDTF">2013-11-19T23:55:21Z</dcterms:modified>
  <cp:category/>
</cp:coreProperties>
</file>